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307" r:id="rId2"/>
    <p:sldId id="1834" r:id="rId3"/>
    <p:sldId id="1787" r:id="rId4"/>
    <p:sldId id="1862" r:id="rId5"/>
    <p:sldId id="1816" r:id="rId6"/>
    <p:sldId id="1827" r:id="rId7"/>
    <p:sldId id="1847" r:id="rId8"/>
    <p:sldId id="1828" r:id="rId9"/>
    <p:sldId id="1846" r:id="rId10"/>
    <p:sldId id="277" r:id="rId11"/>
    <p:sldId id="368" r:id="rId12"/>
    <p:sldId id="1874" r:id="rId13"/>
    <p:sldId id="1838" r:id="rId14"/>
    <p:sldId id="1859" r:id="rId15"/>
    <p:sldId id="1861" r:id="rId16"/>
    <p:sldId id="1628" r:id="rId17"/>
    <p:sldId id="1837" r:id="rId18"/>
    <p:sldId id="1843" r:id="rId19"/>
    <p:sldId id="1842" r:id="rId20"/>
    <p:sldId id="1771" r:id="rId21"/>
    <p:sldId id="1774" r:id="rId22"/>
    <p:sldId id="1782" r:id="rId23"/>
    <p:sldId id="1876" r:id="rId24"/>
    <p:sldId id="1849" r:id="rId25"/>
    <p:sldId id="1875" r:id="rId2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4D4D4F"/>
    <a:srgbClr val="4D4D45"/>
    <a:srgbClr val="0E3881"/>
    <a:srgbClr val="0046AD"/>
    <a:srgbClr val="008345"/>
    <a:srgbClr val="F0A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65"/>
    <p:restoredTop sz="84049" autoAdjust="0"/>
  </p:normalViewPr>
  <p:slideViewPr>
    <p:cSldViewPr snapToGrid="0" snapToObjects="1" showGuides="1">
      <p:cViewPr varScale="1">
        <p:scale>
          <a:sx n="54" d="100"/>
          <a:sy n="54" d="100"/>
        </p:scale>
        <p:origin x="408"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512"/>
    </p:cViewPr>
  </p:sorterViewPr>
  <p:notesViewPr>
    <p:cSldViewPr snapToGrid="0" snapToObjects="1" showGuides="1">
      <p:cViewPr varScale="1">
        <p:scale>
          <a:sx n="110" d="100"/>
          <a:sy n="110" d="100"/>
        </p:scale>
        <p:origin x="31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0E44F1B-6222-8046-9F90-D0EC86C1B889}" type="datetimeFigureOut">
              <a:rPr lang="en-US" smtClean="0"/>
              <a:t>10/18/2019</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919BC5A6-D99D-C049-B864-F62FA786EBEC}" type="slidenum">
              <a:rPr lang="en-US" smtClean="0"/>
              <a:t>‹#›</a:t>
            </a:fld>
            <a:endParaRPr lang="en-US"/>
          </a:p>
        </p:txBody>
      </p:sp>
    </p:spTree>
    <p:extLst>
      <p:ext uri="{BB962C8B-B14F-4D97-AF65-F5344CB8AC3E}">
        <p14:creationId xmlns:p14="http://schemas.microsoft.com/office/powerpoint/2010/main" val="1963822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44CC598-F48E-4CFC-84D5-BAF746FC6E3F}" type="datetimeFigureOut">
              <a:rPr lang="en-US" smtClean="0"/>
              <a:t>10/18/2019</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4018527A-8860-430D-8686-ABD245A0B854}" type="slidenum">
              <a:rPr lang="en-US" smtClean="0"/>
              <a:t>‹#›</a:t>
            </a:fld>
            <a:endParaRPr lang="en-US"/>
          </a:p>
        </p:txBody>
      </p:sp>
    </p:spTree>
    <p:extLst>
      <p:ext uri="{BB962C8B-B14F-4D97-AF65-F5344CB8AC3E}">
        <p14:creationId xmlns:p14="http://schemas.microsoft.com/office/powerpoint/2010/main" val="1866641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E5EC-2078-4D09-AF95-078436152F6D}" type="slidenum">
              <a:rPr lang="es-BO" smtClean="0"/>
              <a:t>2</a:t>
            </a:fld>
            <a:endParaRPr lang="es-BO"/>
          </a:p>
        </p:txBody>
      </p:sp>
    </p:spTree>
    <p:extLst>
      <p:ext uri="{BB962C8B-B14F-4D97-AF65-F5344CB8AC3E}">
        <p14:creationId xmlns:p14="http://schemas.microsoft.com/office/powerpoint/2010/main" val="557037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E5EC-2078-4D09-AF95-078436152F6D}" type="slidenum">
              <a:rPr lang="es-BO" smtClean="0"/>
              <a:t>25</a:t>
            </a:fld>
            <a:endParaRPr lang="es-BO"/>
          </a:p>
        </p:txBody>
      </p:sp>
    </p:spTree>
    <p:extLst>
      <p:ext uri="{BB962C8B-B14F-4D97-AF65-F5344CB8AC3E}">
        <p14:creationId xmlns:p14="http://schemas.microsoft.com/office/powerpoint/2010/main" val="1654045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E5EC-2078-4D09-AF95-078436152F6D}" type="slidenum">
              <a:rPr lang="es-BO" smtClean="0"/>
              <a:t>3</a:t>
            </a:fld>
            <a:endParaRPr lang="es-BO"/>
          </a:p>
        </p:txBody>
      </p:sp>
    </p:spTree>
    <p:extLst>
      <p:ext uri="{BB962C8B-B14F-4D97-AF65-F5344CB8AC3E}">
        <p14:creationId xmlns:p14="http://schemas.microsoft.com/office/powerpoint/2010/main" val="2389425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defTabSz="966612">
              <a:defRPr/>
            </a:pPr>
            <a:fld id="{CF69E5EC-2078-4D09-AF95-078436152F6D}" type="slidenum">
              <a:rPr lang="es-BO">
                <a:solidFill>
                  <a:prstClr val="black"/>
                </a:solidFill>
                <a:latin typeface="Calibri"/>
              </a:rPr>
              <a:pPr defTabSz="966612">
                <a:defRPr/>
              </a:pPr>
              <a:t>5</a:t>
            </a:fld>
            <a:endParaRPr lang="es-BO">
              <a:solidFill>
                <a:prstClr val="black"/>
              </a:solidFill>
              <a:latin typeface="Calibri"/>
            </a:endParaRPr>
          </a:p>
        </p:txBody>
      </p:sp>
    </p:spTree>
    <p:extLst>
      <p:ext uri="{BB962C8B-B14F-4D97-AF65-F5344CB8AC3E}">
        <p14:creationId xmlns:p14="http://schemas.microsoft.com/office/powerpoint/2010/main" val="381276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8527A-8860-430D-8686-ABD245A0B854}" type="slidenum">
              <a:rPr lang="en-US" smtClean="0"/>
              <a:t>10</a:t>
            </a:fld>
            <a:endParaRPr lang="en-US"/>
          </a:p>
        </p:txBody>
      </p:sp>
    </p:spTree>
    <p:extLst>
      <p:ext uri="{BB962C8B-B14F-4D97-AF65-F5344CB8AC3E}">
        <p14:creationId xmlns:p14="http://schemas.microsoft.com/office/powerpoint/2010/main" val="382782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CF69E5EC-2078-4D09-AF95-078436152F6D}" type="slidenum">
              <a:rPr lang="es-BO" smtClean="0"/>
              <a:t>17</a:t>
            </a:fld>
            <a:endParaRPr lang="es-BO"/>
          </a:p>
        </p:txBody>
      </p:sp>
    </p:spTree>
    <p:extLst>
      <p:ext uri="{BB962C8B-B14F-4D97-AF65-F5344CB8AC3E}">
        <p14:creationId xmlns:p14="http://schemas.microsoft.com/office/powerpoint/2010/main" val="1626717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8527A-8860-430D-8686-ABD245A0B854}" type="slidenum">
              <a:rPr lang="en-US" smtClean="0"/>
              <a:t>20</a:t>
            </a:fld>
            <a:endParaRPr lang="en-US"/>
          </a:p>
        </p:txBody>
      </p:sp>
    </p:spTree>
    <p:extLst>
      <p:ext uri="{BB962C8B-B14F-4D97-AF65-F5344CB8AC3E}">
        <p14:creationId xmlns:p14="http://schemas.microsoft.com/office/powerpoint/2010/main" val="905350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E5EC-2078-4D09-AF95-078436152F6D}" type="slidenum">
              <a:rPr lang="es-BO" smtClean="0"/>
              <a:t>21</a:t>
            </a:fld>
            <a:endParaRPr lang="es-BO"/>
          </a:p>
        </p:txBody>
      </p:sp>
    </p:spTree>
    <p:extLst>
      <p:ext uri="{BB962C8B-B14F-4D97-AF65-F5344CB8AC3E}">
        <p14:creationId xmlns:p14="http://schemas.microsoft.com/office/powerpoint/2010/main" val="112745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018527A-8860-430D-8686-ABD245A0B854}" type="slidenum">
              <a:rPr lang="en-US" smtClean="0"/>
              <a:t>23</a:t>
            </a:fld>
            <a:endParaRPr lang="en-US" dirty="0"/>
          </a:p>
        </p:txBody>
      </p:sp>
    </p:spTree>
    <p:extLst>
      <p:ext uri="{BB962C8B-B14F-4D97-AF65-F5344CB8AC3E}">
        <p14:creationId xmlns:p14="http://schemas.microsoft.com/office/powerpoint/2010/main" val="501245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F69E5EC-2078-4D09-AF95-078436152F6D}" type="slidenum">
              <a:rPr lang="es-BO" smtClean="0"/>
              <a:t>24</a:t>
            </a:fld>
            <a:endParaRPr lang="es-BO"/>
          </a:p>
        </p:txBody>
      </p:sp>
    </p:spTree>
    <p:extLst>
      <p:ext uri="{BB962C8B-B14F-4D97-AF65-F5344CB8AC3E}">
        <p14:creationId xmlns:p14="http://schemas.microsoft.com/office/powerpoint/2010/main" val="3751917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1090846" y="1775012"/>
            <a:ext cx="4873625" cy="3119438"/>
          </a:xfrm>
          <a:prstGeom prst="rect">
            <a:avLst/>
          </a:prstGeom>
        </p:spPr>
        <p:txBody>
          <a:bodyPr/>
          <a:lstStyle>
            <a:lvl1pPr marL="0" indent="0">
              <a:buFontTx/>
              <a:buNone/>
              <a:defRPr sz="18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7" name="Text Placeholder 15"/>
          <p:cNvSpPr>
            <a:spLocks noGrp="1"/>
          </p:cNvSpPr>
          <p:nvPr>
            <p:ph type="body" sz="quarter" idx="11"/>
          </p:nvPr>
        </p:nvSpPr>
        <p:spPr>
          <a:xfrm>
            <a:off x="6227622" y="1775012"/>
            <a:ext cx="4873625" cy="3119438"/>
          </a:xfrm>
          <a:prstGeom prst="rect">
            <a:avLst/>
          </a:prstGeom>
        </p:spPr>
        <p:txBody>
          <a:bodyPr/>
          <a:lstStyle>
            <a:lvl1pPr marL="0" indent="0">
              <a:buFontTx/>
              <a:buNone/>
              <a:defRPr sz="1800"/>
            </a:lvl1pPr>
          </a:lstStyle>
          <a:p>
            <a:pPr marL="228600" marR="0" lvl="0" indent="-228600" algn="l" defTabSz="914400" rtl="0" eaLnBrk="1" fontAlgn="auto" latinLnBrk="0" hangingPunct="1">
              <a:lnSpc>
                <a:spcPct val="90000"/>
              </a:lnSpc>
              <a:spcBef>
                <a:spcPts val="1000"/>
              </a:spcBef>
              <a:spcAft>
                <a:spcPts val="0"/>
              </a:spcAft>
              <a:buClrTx/>
              <a:buSzTx/>
              <a:tabLst/>
              <a:defRPr/>
            </a:pPr>
            <a:endParaRPr lang="en-US" dirty="0"/>
          </a:p>
        </p:txBody>
      </p:sp>
    </p:spTree>
    <p:extLst>
      <p:ext uri="{BB962C8B-B14F-4D97-AF65-F5344CB8AC3E}">
        <p14:creationId xmlns:p14="http://schemas.microsoft.com/office/powerpoint/2010/main" val="467279208"/>
      </p:ext>
    </p:extLst>
  </p:cSld>
  <p:clrMapOvr>
    <a:masterClrMapping/>
  </p:clrMapOvr>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5" name="Footer Placeholder 4"/>
          <p:cNvSpPr>
            <a:spLocks noGrp="1"/>
          </p:cNvSpPr>
          <p:nvPr>
            <p:ph type="ftr" sz="quarter" idx="11"/>
          </p:nvPr>
        </p:nvSpPr>
        <p:spPr>
          <a:xfrm>
            <a:off x="4047744"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5" name="Footer Placeholder 4"/>
          <p:cNvSpPr>
            <a:spLocks noGrp="1"/>
          </p:cNvSpPr>
          <p:nvPr>
            <p:ph type="ftr" sz="quarter" idx="11"/>
          </p:nvPr>
        </p:nvSpPr>
        <p:spPr>
          <a:xfrm>
            <a:off x="4047744"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297332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97002"/>
            <a:ext cx="10363200" cy="1470025"/>
          </a:xfrm>
        </p:spPr>
        <p:txBody>
          <a:bodyPr/>
          <a:lstStyle>
            <a:lvl1pPr algn="ctr">
              <a:defRPr/>
            </a:lvl1pPr>
          </a:lstStyle>
          <a:p>
            <a:r>
              <a:rPr lang="en-US"/>
              <a:t>Click to edit Master title style</a:t>
            </a:r>
            <a:endParaRPr lang="en-US" dirty="0"/>
          </a:p>
        </p:txBody>
      </p:sp>
      <p:sp>
        <p:nvSpPr>
          <p:cNvPr id="3" name="Subtitle 2"/>
          <p:cNvSpPr>
            <a:spLocks noGrp="1"/>
          </p:cNvSpPr>
          <p:nvPr>
            <p:ph type="subTitle" idx="1"/>
          </p:nvPr>
        </p:nvSpPr>
        <p:spPr>
          <a:xfrm>
            <a:off x="1828800" y="3152775"/>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98DA17-247E-47A5-83C8-0EF27751811B}" type="datetimeFigureOut">
              <a:rPr lang="en-US" smtClean="0">
                <a:solidFill>
                  <a:srgbClr val="231F20">
                    <a:tint val="75000"/>
                  </a:srgbClr>
                </a:solidFill>
              </a:rPr>
              <a:pPr/>
              <a:t>10/18/2019</a:t>
            </a:fld>
            <a:endParaRPr lang="en-US" dirty="0">
              <a:solidFill>
                <a:srgbClr val="231F20">
                  <a:tint val="75000"/>
                </a:srgbClr>
              </a:solidFill>
            </a:endParaRPr>
          </a:p>
        </p:txBody>
      </p:sp>
      <p:sp>
        <p:nvSpPr>
          <p:cNvPr id="5" name="Footer Placeholder 4"/>
          <p:cNvSpPr>
            <a:spLocks noGrp="1"/>
          </p:cNvSpPr>
          <p:nvPr>
            <p:ph type="ftr" sz="quarter" idx="11"/>
          </p:nvPr>
        </p:nvSpPr>
        <p:spPr>
          <a:xfrm>
            <a:off x="609600" y="5969001"/>
            <a:ext cx="3860800" cy="365125"/>
          </a:xfrm>
        </p:spPr>
        <p:txBody>
          <a:bodyPr anchor="t"/>
          <a:lstStyle/>
          <a:p>
            <a:r>
              <a:rPr lang="en-US" dirty="0">
                <a:solidFill>
                  <a:srgbClr val="231F20">
                    <a:tint val="75000"/>
                  </a:srgbClr>
                </a:solidFill>
              </a:rPr>
              <a:t>www.EnventureGT.com</a:t>
            </a:r>
          </a:p>
        </p:txBody>
      </p:sp>
      <p:sp>
        <p:nvSpPr>
          <p:cNvPr id="6" name="Slide Number Placeholder 5"/>
          <p:cNvSpPr>
            <a:spLocks noGrp="1"/>
          </p:cNvSpPr>
          <p:nvPr>
            <p:ph type="sldNum" sz="quarter" idx="12"/>
          </p:nvPr>
        </p:nvSpPr>
        <p:spPr/>
        <p:txBody>
          <a:bodyPr/>
          <a:lstStyle/>
          <a:p>
            <a:fld id="{5E5F7478-6E02-48FA-A58B-2D76B081C504}" type="slidenum">
              <a:rPr lang="en-US" smtClean="0">
                <a:solidFill>
                  <a:srgbClr val="231F20">
                    <a:tint val="75000"/>
                  </a:srgbClr>
                </a:solidFill>
              </a:rPr>
              <a:pPr/>
              <a:t>‹#›</a:t>
            </a:fld>
            <a:endParaRPr lang="en-US" dirty="0">
              <a:solidFill>
                <a:srgbClr val="231F20">
                  <a:tint val="75000"/>
                </a:srgbClr>
              </a:solidFill>
            </a:endParaRPr>
          </a:p>
        </p:txBody>
      </p:sp>
    </p:spTree>
    <p:extLst>
      <p:ext uri="{BB962C8B-B14F-4D97-AF65-F5344CB8AC3E}">
        <p14:creationId xmlns:p14="http://schemas.microsoft.com/office/powerpoint/2010/main" val="393722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360" y="1198880"/>
            <a:ext cx="11369040" cy="501968"/>
          </a:xfrm>
          <a:prstGeom prst="rect">
            <a:avLst/>
          </a:prstGeom>
        </p:spPr>
        <p:txBody>
          <a:bodyPr/>
          <a:lstStyle>
            <a:lvl1pPr>
              <a:defRPr>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467360" y="1825624"/>
            <a:ext cx="11369040" cy="4697095"/>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951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5" name="Footer Placeholder 4"/>
          <p:cNvSpPr>
            <a:spLocks noGrp="1"/>
          </p:cNvSpPr>
          <p:nvPr>
            <p:ph type="ftr" sz="quarter" idx="11"/>
          </p:nvPr>
        </p:nvSpPr>
        <p:spPr>
          <a:xfrm>
            <a:off x="4047744"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99989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6" name="Footer Placeholder 5"/>
          <p:cNvSpPr>
            <a:spLocks noGrp="1"/>
          </p:cNvSpPr>
          <p:nvPr>
            <p:ph type="ftr" sz="quarter" idx="11"/>
          </p:nvPr>
        </p:nvSpPr>
        <p:spPr>
          <a:xfrm>
            <a:off x="4047744"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1107843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8" name="Footer Placeholder 7"/>
          <p:cNvSpPr>
            <a:spLocks noGrp="1"/>
          </p:cNvSpPr>
          <p:nvPr>
            <p:ph type="ftr" sz="quarter" idx="11"/>
          </p:nvPr>
        </p:nvSpPr>
        <p:spPr>
          <a:xfrm>
            <a:off x="4047744"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84672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4" name="Footer Placeholder 3"/>
          <p:cNvSpPr>
            <a:spLocks noGrp="1"/>
          </p:cNvSpPr>
          <p:nvPr>
            <p:ph type="ftr" sz="quarter" idx="11"/>
          </p:nvPr>
        </p:nvSpPr>
        <p:spPr>
          <a:xfrm>
            <a:off x="4047744"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16026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3" name="Footer Placeholder 2"/>
          <p:cNvSpPr>
            <a:spLocks noGrp="1"/>
          </p:cNvSpPr>
          <p:nvPr>
            <p:ph type="ftr" sz="quarter" idx="11"/>
          </p:nvPr>
        </p:nvSpPr>
        <p:spPr>
          <a:xfrm>
            <a:off x="4047744"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368754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6" name="Footer Placeholder 5"/>
          <p:cNvSpPr>
            <a:spLocks noGrp="1"/>
          </p:cNvSpPr>
          <p:nvPr>
            <p:ph type="ftr" sz="quarter" idx="11"/>
          </p:nvPr>
        </p:nvSpPr>
        <p:spPr>
          <a:xfrm>
            <a:off x="4047744"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7AE14268-3230-8144-B906-AFB4A29CF928}" type="datetimeFigureOut">
              <a:rPr lang="en-US" smtClean="0"/>
              <a:t>10/18/2019</a:t>
            </a:fld>
            <a:endParaRPr lang="en-US"/>
          </a:p>
        </p:txBody>
      </p:sp>
      <p:sp>
        <p:nvSpPr>
          <p:cNvPr id="6" name="Footer Placeholder 5"/>
          <p:cNvSpPr>
            <a:spLocks noGrp="1"/>
          </p:cNvSpPr>
          <p:nvPr>
            <p:ph type="ftr" sz="quarter" idx="11"/>
          </p:nvPr>
        </p:nvSpPr>
        <p:spPr>
          <a:xfrm>
            <a:off x="4047744"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652A917-4E50-3F42-90EC-172DB3232FC9}"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Freeform 39"/>
          <p:cNvSpPr/>
          <p:nvPr userDrawn="1"/>
        </p:nvSpPr>
        <p:spPr>
          <a:xfrm>
            <a:off x="0" y="2529"/>
            <a:ext cx="11484943" cy="874064"/>
          </a:xfrm>
          <a:custGeom>
            <a:avLst/>
            <a:gdLst/>
            <a:ahLst/>
            <a:cxnLst/>
            <a:rect l="l" t="t" r="r" b="b"/>
            <a:pathLst>
              <a:path w="11484943" h="874064">
                <a:moveTo>
                  <a:pt x="1154522" y="0"/>
                </a:moveTo>
                <a:lnTo>
                  <a:pt x="11442959" y="0"/>
                </a:lnTo>
                <a:lnTo>
                  <a:pt x="11442957" y="2"/>
                </a:lnTo>
                <a:lnTo>
                  <a:pt x="11484943" y="2"/>
                </a:lnTo>
                <a:lnTo>
                  <a:pt x="10819716" y="874061"/>
                </a:lnTo>
                <a:lnTo>
                  <a:pt x="9665196" y="874061"/>
                </a:lnTo>
                <a:lnTo>
                  <a:pt x="9665194" y="874064"/>
                </a:lnTo>
                <a:lnTo>
                  <a:pt x="41984" y="874064"/>
                </a:lnTo>
                <a:lnTo>
                  <a:pt x="41984" y="874062"/>
                </a:lnTo>
                <a:lnTo>
                  <a:pt x="0" y="874062"/>
                </a:lnTo>
                <a:lnTo>
                  <a:pt x="0" y="3"/>
                </a:lnTo>
                <a:lnTo>
                  <a:pt x="1154522" y="3"/>
                </a:lnTo>
                <a:close/>
              </a:path>
            </a:pathLst>
          </a:custGeom>
          <a:solidFill>
            <a:srgbClr val="4D4D4F"/>
          </a:solidFill>
          <a:ln>
            <a:no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userDrawn="1"/>
        </p:nvSpPr>
        <p:spPr>
          <a:xfrm rot="10800000">
            <a:off x="10884676" y="-2"/>
            <a:ext cx="2461845" cy="874060"/>
          </a:xfrm>
          <a:custGeom>
            <a:avLst/>
            <a:gdLst>
              <a:gd name="connsiteX0" fmla="*/ 1796618 w 2461845"/>
              <a:gd name="connsiteY0" fmla="*/ 758952 h 758952"/>
              <a:gd name="connsiteX1" fmla="*/ 0 w 2461845"/>
              <a:gd name="connsiteY1" fmla="*/ 758952 h 758952"/>
              <a:gd name="connsiteX2" fmla="*/ 0 w 2461845"/>
              <a:gd name="connsiteY2" fmla="*/ 0 h 758952"/>
              <a:gd name="connsiteX3" fmla="*/ 2461845 w 2461845"/>
              <a:gd name="connsiteY3" fmla="*/ 0 h 758952"/>
              <a:gd name="connsiteX0" fmla="*/ 1796618 w 2461845"/>
              <a:gd name="connsiteY0" fmla="*/ 758952 h 758952"/>
              <a:gd name="connsiteX1" fmla="*/ 797668 w 2461845"/>
              <a:gd name="connsiteY1" fmla="*/ 758952 h 758952"/>
              <a:gd name="connsiteX2" fmla="*/ 0 w 2461845"/>
              <a:gd name="connsiteY2" fmla="*/ 0 h 758952"/>
              <a:gd name="connsiteX3" fmla="*/ 2461845 w 2461845"/>
              <a:gd name="connsiteY3" fmla="*/ 0 h 758952"/>
              <a:gd name="connsiteX4" fmla="*/ 1796618 w 2461845"/>
              <a:gd name="connsiteY4" fmla="*/ 758952 h 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845" h="758952">
                <a:moveTo>
                  <a:pt x="1796618" y="758952"/>
                </a:moveTo>
                <a:lnTo>
                  <a:pt x="797668" y="758952"/>
                </a:lnTo>
                <a:lnTo>
                  <a:pt x="0" y="0"/>
                </a:lnTo>
                <a:lnTo>
                  <a:pt x="2461845" y="0"/>
                </a:lnTo>
                <a:lnTo>
                  <a:pt x="1796618" y="758952"/>
                </a:lnTo>
                <a:close/>
              </a:path>
            </a:pathLst>
          </a:custGeom>
          <a:solidFill>
            <a:srgbClr val="0E388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pic>
        <p:nvPicPr>
          <p:cNvPr id="28" name="Picture 2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9360" y="204421"/>
            <a:ext cx="886968" cy="472440"/>
          </a:xfrm>
          <a:prstGeom prst="rect">
            <a:avLst/>
          </a:prstGeom>
        </p:spPr>
      </p:pic>
      <p:sp>
        <p:nvSpPr>
          <p:cNvPr id="3" name="Rectangle 2"/>
          <p:cNvSpPr/>
          <p:nvPr userDrawn="1"/>
        </p:nvSpPr>
        <p:spPr>
          <a:xfrm>
            <a:off x="11651061" y="344695"/>
            <a:ext cx="180939" cy="184666"/>
          </a:xfrm>
          <a:prstGeom prst="rect">
            <a:avLst/>
          </a:prstGeom>
        </p:spPr>
        <p:txBody>
          <a:bodyPr wrap="none" lIns="0" tIns="0" rIns="0" bIns="0" anchor="b" anchorCtr="0">
            <a:spAutoFit/>
          </a:bodyPr>
          <a:lstStyle/>
          <a:p>
            <a:pPr algn="ctr"/>
            <a:fld id="{E16A8759-7B44-BB4A-AA3A-C8FDA7FC6F4E}" type="slidenum">
              <a:rPr lang="en-US" sz="1200" smtClean="0">
                <a:solidFill>
                  <a:schemeClr val="bg1"/>
                </a:solidFill>
                <a:latin typeface="+mj-lt"/>
              </a:rPr>
              <a:pPr algn="ctr"/>
              <a:t>‹#›</a:t>
            </a:fld>
            <a:endParaRPr lang="en-US" sz="1200" dirty="0">
              <a:latin typeface="+mj-lt"/>
            </a:endParaRPr>
          </a:p>
        </p:txBody>
      </p:sp>
      <p:sp>
        <p:nvSpPr>
          <p:cNvPr id="13" name="TextBox 12"/>
          <p:cNvSpPr txBox="1"/>
          <p:nvPr userDrawn="1"/>
        </p:nvSpPr>
        <p:spPr>
          <a:xfrm>
            <a:off x="6390641" y="184418"/>
            <a:ext cx="4890276" cy="492443"/>
          </a:xfrm>
          <a:prstGeom prst="rect">
            <a:avLst/>
          </a:prstGeom>
          <a:noFill/>
        </p:spPr>
        <p:txBody>
          <a:bodyPr wrap="square" lIns="0" tIns="0" rIns="0" bIns="0" rtlCol="0">
            <a:spAutoFit/>
          </a:bodyPr>
          <a:lstStyle/>
          <a:p>
            <a:r>
              <a:rPr lang="en-US" sz="1800" b="1" dirty="0">
                <a:solidFill>
                  <a:schemeClr val="bg1"/>
                </a:solidFill>
              </a:rPr>
              <a:t>30 September–2 October 2019</a:t>
            </a:r>
          </a:p>
          <a:p>
            <a:r>
              <a:rPr lang="en-US" sz="1400" dirty="0">
                <a:solidFill>
                  <a:schemeClr val="bg1"/>
                </a:solidFill>
              </a:rPr>
              <a:t>BMO Centre at Stampede</a:t>
            </a:r>
            <a:r>
              <a:rPr lang="en-US" sz="1400" baseline="0" dirty="0">
                <a:solidFill>
                  <a:schemeClr val="bg1"/>
                </a:solidFill>
              </a:rPr>
              <a:t> Park</a:t>
            </a:r>
            <a:r>
              <a:rPr lang="en-US" sz="1400" dirty="0">
                <a:solidFill>
                  <a:schemeClr val="bg1"/>
                </a:solidFill>
              </a:rPr>
              <a:t>, Calgary, Alberta, Canada</a:t>
            </a:r>
          </a:p>
        </p:txBody>
      </p:sp>
      <p:cxnSp>
        <p:nvCxnSpPr>
          <p:cNvPr id="6" name="Straight Connector 5"/>
          <p:cNvCxnSpPr/>
          <p:nvPr userDrawn="1"/>
        </p:nvCxnSpPr>
        <p:spPr>
          <a:xfrm flipV="1">
            <a:off x="360000" y="-493091"/>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360000" y="696688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V="1">
            <a:off x="11832000" y="-493091"/>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flipV="1">
            <a:off x="11832000" y="696688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6096000" y="-493091"/>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flipV="1">
            <a:off x="6096000" y="696688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rot="5400000" flipV="1">
            <a:off x="-297546" y="1054056"/>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a:xfrm rot="5400000" flipV="1">
            <a:off x="-297546" y="3249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rot="5400000" flipV="1">
            <a:off x="-297546" y="6318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rot="5400000" flipV="1">
            <a:off x="12481107" y="3249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userDrawn="1"/>
        </p:nvCxnSpPr>
        <p:spPr>
          <a:xfrm rot="5400000" flipV="1">
            <a:off x="12481107" y="6318000"/>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userDrawn="1"/>
        </p:nvCxnSpPr>
        <p:spPr>
          <a:xfrm rot="5400000" flipV="1">
            <a:off x="12481107" y="1054056"/>
            <a:ext cx="0" cy="3600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userDrawn="1"/>
        </p:nvCxnSpPr>
        <p:spPr>
          <a:xfrm>
            <a:off x="6168218" y="190806"/>
            <a:ext cx="0" cy="492443"/>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userDrawn="1"/>
        </p:nvSpPr>
        <p:spPr>
          <a:xfrm>
            <a:off x="3156748" y="174258"/>
            <a:ext cx="2837652" cy="553998"/>
          </a:xfrm>
          <a:prstGeom prst="rect">
            <a:avLst/>
          </a:prstGeom>
          <a:noFill/>
        </p:spPr>
        <p:txBody>
          <a:bodyPr wrap="square" lIns="0" tIns="0" rIns="0" bIns="0" rtlCol="0">
            <a:spAutoFit/>
          </a:bodyPr>
          <a:lstStyle/>
          <a:p>
            <a:r>
              <a:rPr lang="en-US" sz="1800" b="1" dirty="0">
                <a:solidFill>
                  <a:schemeClr val="bg1"/>
                </a:solidFill>
              </a:rPr>
              <a:t>Annual Technical Conference </a:t>
            </a:r>
            <a:br>
              <a:rPr lang="en-US" sz="1800" b="1" dirty="0">
                <a:solidFill>
                  <a:schemeClr val="bg1"/>
                </a:solidFill>
              </a:rPr>
            </a:br>
            <a:r>
              <a:rPr lang="en-US" sz="1800" b="1" dirty="0">
                <a:solidFill>
                  <a:schemeClr val="bg1"/>
                </a:solidFill>
              </a:rPr>
              <a:t>and Exhibition</a:t>
            </a:r>
          </a:p>
        </p:txBody>
      </p:sp>
      <p:pic>
        <p:nvPicPr>
          <p:cNvPr id="2" name="Picture 1" descr="SPE-ATCE-1924.ai"/>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399367" y="165139"/>
            <a:ext cx="1468441" cy="458237"/>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100000"/>
        </a:lnSpc>
        <a:spcBef>
          <a:spcPct val="0"/>
        </a:spcBef>
        <a:buNone/>
        <a:defRPr sz="18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1470326"/>
            <a:ext cx="7924800" cy="1470025"/>
          </a:xfrm>
        </p:spPr>
        <p:txBody>
          <a:bodyPr>
            <a:noAutofit/>
          </a:bodyPr>
          <a:lstStyle/>
          <a:p>
            <a:r>
              <a:rPr lang="en-US" sz="4400" b="0" dirty="0">
                <a:ln w="0"/>
                <a:solidFill>
                  <a:srgbClr val="C00000"/>
                </a:solidFill>
              </a:rPr>
              <a:t>Organic Shale Refrac Optimization using the Extreme Limited Entry Process and Expandable Liners</a:t>
            </a:r>
            <a:br>
              <a:rPr lang="en-US" sz="4400" b="0" dirty="0">
                <a:ln w="0"/>
                <a:solidFill>
                  <a:srgbClr val="C00000"/>
                </a:solidFill>
              </a:rPr>
            </a:br>
            <a:endParaRPr lang="en-US" sz="4400" b="0" dirty="0">
              <a:ln w="0"/>
              <a:solidFill>
                <a:srgbClr val="C00000"/>
              </a:solidFill>
            </a:endParaRPr>
          </a:p>
        </p:txBody>
      </p:sp>
      <p:sp>
        <p:nvSpPr>
          <p:cNvPr id="3" name="TextBox 2">
            <a:extLst>
              <a:ext uri="{FF2B5EF4-FFF2-40B4-BE49-F238E27FC236}">
                <a16:creationId xmlns:a16="http://schemas.microsoft.com/office/drawing/2014/main" id="{38C19FBB-75F5-4035-ACEF-111E9C919733}"/>
              </a:ext>
            </a:extLst>
          </p:cNvPr>
          <p:cNvSpPr txBox="1"/>
          <p:nvPr/>
        </p:nvSpPr>
        <p:spPr>
          <a:xfrm>
            <a:off x="3746446" y="3738260"/>
            <a:ext cx="4699107" cy="2677656"/>
          </a:xfrm>
          <a:prstGeom prst="rect">
            <a:avLst/>
          </a:prstGeom>
          <a:noFill/>
        </p:spPr>
        <p:txBody>
          <a:bodyPr wrap="none" rtlCol="0">
            <a:spAutoFit/>
          </a:bodyPr>
          <a:lstStyle/>
          <a:p>
            <a:pPr algn="ctr"/>
            <a:r>
              <a:rPr lang="en-US" sz="2400">
                <a:ln w="0"/>
                <a:latin typeface="Arial" panose="020B0604020202020204" pitchFamily="34" charset="0"/>
                <a:cs typeface="Arial" panose="020B0604020202020204" pitchFamily="34" charset="0"/>
              </a:rPr>
              <a:t>October 4, </a:t>
            </a:r>
            <a:r>
              <a:rPr lang="en-US" sz="2400" dirty="0">
                <a:ln w="0"/>
                <a:latin typeface="Arial" panose="020B0604020202020204" pitchFamily="34" charset="0"/>
                <a:cs typeface="Arial" panose="020B0604020202020204" pitchFamily="34" charset="0"/>
              </a:rPr>
              <a:t>2019</a:t>
            </a:r>
          </a:p>
          <a:p>
            <a:pPr algn="ctr"/>
            <a:endParaRPr lang="en-US" sz="2400" dirty="0">
              <a:ln w="0"/>
              <a:latin typeface="Arial" panose="020B0604020202020204" pitchFamily="34" charset="0"/>
              <a:cs typeface="Arial" panose="020B0604020202020204" pitchFamily="34" charset="0"/>
            </a:endParaRPr>
          </a:p>
          <a:p>
            <a:pPr algn="ctr"/>
            <a:r>
              <a:rPr lang="en-US" sz="2400" dirty="0">
                <a:ln w="0"/>
                <a:latin typeface="Arial" panose="020B0604020202020204" pitchFamily="34" charset="0"/>
                <a:cs typeface="Arial" panose="020B0604020202020204" pitchFamily="34" charset="0"/>
              </a:rPr>
              <a:t>Robert Barba</a:t>
            </a:r>
          </a:p>
          <a:p>
            <a:pPr algn="ctr"/>
            <a:r>
              <a:rPr lang="en-US" sz="2400" dirty="0">
                <a:ln w="0"/>
                <a:latin typeface="Arial" panose="020B0604020202020204" pitchFamily="34" charset="0"/>
                <a:cs typeface="Arial" panose="020B0604020202020204" pitchFamily="34" charset="0"/>
              </a:rPr>
              <a:t>Integrated Energy Services Inc</a:t>
            </a:r>
          </a:p>
          <a:p>
            <a:pPr algn="ctr"/>
            <a:endParaRPr lang="en-US" sz="2400" dirty="0">
              <a:ln w="0"/>
              <a:latin typeface="Arial" panose="020B0604020202020204" pitchFamily="34" charset="0"/>
              <a:cs typeface="Arial" panose="020B0604020202020204" pitchFamily="34" charset="0"/>
            </a:endParaRPr>
          </a:p>
          <a:p>
            <a:pPr algn="ctr"/>
            <a:r>
              <a:rPr lang="en-US" sz="2400" dirty="0">
                <a:ln w="0"/>
                <a:latin typeface="Arial" panose="020B0604020202020204" pitchFamily="34" charset="0"/>
                <a:cs typeface="Arial" panose="020B0604020202020204" pitchFamily="34" charset="0"/>
              </a:rPr>
              <a:t>Mark Villareal</a:t>
            </a:r>
          </a:p>
          <a:p>
            <a:pPr algn="ctr"/>
            <a:r>
              <a:rPr lang="en-US" sz="2400" dirty="0">
                <a:ln w="0"/>
                <a:latin typeface="Arial" panose="020B0604020202020204" pitchFamily="34" charset="0"/>
                <a:cs typeface="Arial" panose="020B0604020202020204" pitchFamily="34" charset="0"/>
              </a:rPr>
              <a:t>Enventure Global Technology Inc</a:t>
            </a:r>
          </a:p>
        </p:txBody>
      </p:sp>
    </p:spTree>
    <p:extLst>
      <p:ext uri="{BB962C8B-B14F-4D97-AF65-F5344CB8AC3E}">
        <p14:creationId xmlns:p14="http://schemas.microsoft.com/office/powerpoint/2010/main" val="3891338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43" y="877750"/>
            <a:ext cx="11810313" cy="65761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C00000"/>
                </a:solidFill>
                <a:cs typeface="Times New Roman" panose="02020603050405020304" pitchFamily="18" charset="0"/>
              </a:rPr>
              <a:t>Pecos County Lateral OIP and Landing Zone Analysis</a:t>
            </a:r>
          </a:p>
        </p:txBody>
      </p:sp>
      <p:sp>
        <p:nvSpPr>
          <p:cNvPr id="5" name="Rectangle 4"/>
          <p:cNvSpPr/>
          <p:nvPr/>
        </p:nvSpPr>
        <p:spPr>
          <a:xfrm>
            <a:off x="1262283" y="3611880"/>
            <a:ext cx="555087" cy="22295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rotWithShape="1">
          <a:blip r:embed="rId3"/>
          <a:srcRect l="15323" b="-11376"/>
          <a:stretch/>
        </p:blipFill>
        <p:spPr>
          <a:xfrm>
            <a:off x="1286105" y="5683268"/>
            <a:ext cx="9883397" cy="710521"/>
          </a:xfrm>
          <a:prstGeom prst="rect">
            <a:avLst/>
          </a:prstGeom>
        </p:spPr>
      </p:pic>
      <p:sp>
        <p:nvSpPr>
          <p:cNvPr id="3" name="Slide Number Placeholder 2"/>
          <p:cNvSpPr>
            <a:spLocks noGrp="1"/>
          </p:cNvSpPr>
          <p:nvPr>
            <p:ph type="sldNum" sz="quarter" idx="12"/>
          </p:nvPr>
        </p:nvSpPr>
        <p:spPr>
          <a:xfrm>
            <a:off x="190843" y="6234961"/>
            <a:ext cx="2743200" cy="365125"/>
          </a:xfrm>
        </p:spPr>
        <p:txBody>
          <a:bodyPr/>
          <a:lstStyle/>
          <a:p>
            <a:fld id="{0412FC21-12D7-455F-B0CE-2A6D6219338F}" type="slidenum">
              <a:rPr lang="en-US" smtClean="0"/>
              <a:t>10</a:t>
            </a:fld>
            <a:endParaRPr lang="en-US" dirty="0"/>
          </a:p>
        </p:txBody>
      </p:sp>
      <p:pic>
        <p:nvPicPr>
          <p:cNvPr id="8" name="Picture 7">
            <a:extLst>
              <a:ext uri="{FF2B5EF4-FFF2-40B4-BE49-F238E27FC236}">
                <a16:creationId xmlns:a16="http://schemas.microsoft.com/office/drawing/2014/main" id="{EF420335-D603-4855-9F84-FF953D938839}"/>
              </a:ext>
            </a:extLst>
          </p:cNvPr>
          <p:cNvPicPr>
            <a:picLocks noChangeAspect="1"/>
          </p:cNvPicPr>
          <p:nvPr/>
        </p:nvPicPr>
        <p:blipFill rotWithShape="1">
          <a:blip r:embed="rId4"/>
          <a:srcRect t="11812" r="5610" b="9001"/>
          <a:stretch/>
        </p:blipFill>
        <p:spPr>
          <a:xfrm>
            <a:off x="323386" y="1463256"/>
            <a:ext cx="11644317" cy="4154443"/>
          </a:xfrm>
          <a:prstGeom prst="rect">
            <a:avLst/>
          </a:prstGeom>
        </p:spPr>
      </p:pic>
      <p:sp>
        <p:nvSpPr>
          <p:cNvPr id="9" name="TextBox 8">
            <a:extLst>
              <a:ext uri="{FF2B5EF4-FFF2-40B4-BE49-F238E27FC236}">
                <a16:creationId xmlns:a16="http://schemas.microsoft.com/office/drawing/2014/main" id="{44AC37BD-1516-4E77-9660-54594EB5C02E}"/>
              </a:ext>
            </a:extLst>
          </p:cNvPr>
          <p:cNvSpPr txBox="1"/>
          <p:nvPr/>
        </p:nvSpPr>
        <p:spPr>
          <a:xfrm>
            <a:off x="704740" y="6439751"/>
            <a:ext cx="10913565" cy="338554"/>
          </a:xfrm>
          <a:prstGeom prst="rect">
            <a:avLst/>
          </a:prstGeom>
          <a:noFill/>
        </p:spPr>
        <p:txBody>
          <a:bodyPr wrap="none" rtlCol="0">
            <a:spAutoFit/>
          </a:bodyPr>
          <a:lstStyle/>
          <a:p>
            <a:r>
              <a:rPr lang="en-US" sz="1600" dirty="0">
                <a:solidFill>
                  <a:srgbClr val="0D0D0D"/>
                </a:solidFill>
              </a:rPr>
              <a:t>Barba and </a:t>
            </a:r>
            <a:r>
              <a:rPr lang="en-US" sz="1600" dirty="0" err="1">
                <a:solidFill>
                  <a:srgbClr val="0D0D0D"/>
                </a:solidFill>
              </a:rPr>
              <a:t>Leshchyshyn</a:t>
            </a:r>
            <a:r>
              <a:rPr lang="en-US" sz="1600" dirty="0">
                <a:solidFill>
                  <a:srgbClr val="0D0D0D"/>
                </a:solidFill>
              </a:rPr>
              <a:t>, “Evaluating </a:t>
            </a:r>
            <a:r>
              <a:rPr lang="en-US" sz="1600" dirty="0" err="1">
                <a:solidFill>
                  <a:srgbClr val="0D0D0D"/>
                </a:solidFill>
              </a:rPr>
              <a:t>Refrac</a:t>
            </a:r>
            <a:r>
              <a:rPr lang="en-US" sz="1600" dirty="0">
                <a:solidFill>
                  <a:srgbClr val="0D0D0D"/>
                </a:solidFill>
              </a:rPr>
              <a:t> Potential in the Permian </a:t>
            </a:r>
            <a:r>
              <a:rPr lang="en-US" sz="1600" dirty="0" err="1">
                <a:solidFill>
                  <a:srgbClr val="0D0D0D"/>
                </a:solidFill>
              </a:rPr>
              <a:t>Wolfcamp</a:t>
            </a:r>
            <a:r>
              <a:rPr lang="en-US" sz="1600" dirty="0">
                <a:solidFill>
                  <a:srgbClr val="0D0D0D"/>
                </a:solidFill>
              </a:rPr>
              <a:t> Formation,” SPE/ICOTA </a:t>
            </a:r>
            <a:r>
              <a:rPr lang="en-US" sz="1600" dirty="0" err="1">
                <a:solidFill>
                  <a:srgbClr val="0D0D0D"/>
                </a:solidFill>
              </a:rPr>
              <a:t>Refrac</a:t>
            </a:r>
            <a:r>
              <a:rPr lang="en-US" sz="1600" dirty="0">
                <a:solidFill>
                  <a:srgbClr val="0D0D0D"/>
                </a:solidFill>
              </a:rPr>
              <a:t> Workshop April 2017</a:t>
            </a:r>
            <a:endParaRPr lang="en-US" sz="1600" i="0" kern="1200" dirty="0">
              <a:solidFill>
                <a:srgbClr val="0D0D0D"/>
              </a:solidFill>
              <a:effectLst/>
            </a:endParaRPr>
          </a:p>
        </p:txBody>
      </p:sp>
    </p:spTree>
    <p:extLst>
      <p:ext uri="{BB962C8B-B14F-4D97-AF65-F5344CB8AC3E}">
        <p14:creationId xmlns:p14="http://schemas.microsoft.com/office/powerpoint/2010/main" val="2894311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591" y="878220"/>
            <a:ext cx="12493591" cy="666366"/>
          </a:xfrm>
        </p:spPr>
        <p:txBody>
          <a:bodyPr/>
          <a:lstStyle/>
          <a:p>
            <a:pPr algn="ctr"/>
            <a:r>
              <a:rPr lang="en-US" sz="4400" b="0" dirty="0">
                <a:solidFill>
                  <a:srgbClr val="C00000"/>
                </a:solidFill>
              </a:rPr>
              <a:t>Horizontal Organic Shale Refracs</a:t>
            </a:r>
          </a:p>
        </p:txBody>
      </p:sp>
      <p:sp>
        <p:nvSpPr>
          <p:cNvPr id="3" name="Content Placeholder 2"/>
          <p:cNvSpPr>
            <a:spLocks noGrp="1"/>
          </p:cNvSpPr>
          <p:nvPr>
            <p:ph idx="1"/>
          </p:nvPr>
        </p:nvSpPr>
        <p:spPr>
          <a:xfrm>
            <a:off x="240632" y="1729603"/>
            <a:ext cx="11798967" cy="3263504"/>
          </a:xfrm>
        </p:spPr>
        <p:txBody>
          <a:bodyPr>
            <a:noAutofit/>
          </a:bodyPr>
          <a:lstStyle/>
          <a:p>
            <a:pPr marL="457200" indent="-457200">
              <a:buClr>
                <a:srgbClr val="C00000"/>
              </a:buClr>
              <a:buFont typeface="Arial" panose="020B0604020202020204" pitchFamily="34" charset="0"/>
              <a:buChar char="•"/>
            </a:pPr>
            <a:r>
              <a:rPr lang="en-US" dirty="0"/>
              <a:t>As more infill wells were completed it became apparent that there were issues involved with Fracture Driven Interactions (FDI’s or “frac hits”)</a:t>
            </a:r>
          </a:p>
          <a:p>
            <a:pPr marL="457200" indent="-457200">
              <a:buClr>
                <a:srgbClr val="C00000"/>
              </a:buClr>
              <a:buFont typeface="Arial" panose="020B0604020202020204" pitchFamily="34" charset="0"/>
              <a:buChar char="•"/>
            </a:pPr>
            <a:r>
              <a:rPr lang="en-US" dirty="0"/>
              <a:t>Initially the focus was on avoiding production losses in the primary wells as infill well FDIs often damaged or killed the primary wells</a:t>
            </a:r>
          </a:p>
          <a:p>
            <a:pPr marL="342900" indent="-342900">
              <a:buClr>
                <a:srgbClr val="C00000"/>
              </a:buClr>
              <a:buFont typeface="Arial" panose="020B0604020202020204" pitchFamily="34" charset="0"/>
              <a:buChar char="•"/>
            </a:pPr>
            <a:r>
              <a:rPr lang="en-US" dirty="0"/>
              <a:t>As production was established it became apparent that the recovery factors of the initial infill wells were lower than what should be expected from the OIP and offset recovery factors normalized to the frac vintage</a:t>
            </a:r>
          </a:p>
          <a:p>
            <a:pPr marL="342900" indent="-342900">
              <a:buClr>
                <a:srgbClr val="C00000"/>
              </a:buClr>
              <a:buFont typeface="Arial" panose="020B0604020202020204" pitchFamily="34" charset="0"/>
              <a:buChar char="•"/>
            </a:pPr>
            <a:r>
              <a:rPr lang="en-US" dirty="0"/>
              <a:t>Recent work done by Elliott (2019) suggests that the only viable options for primary well protection are </a:t>
            </a:r>
            <a:r>
              <a:rPr lang="en-US" dirty="0" err="1"/>
              <a:t>refracs</a:t>
            </a:r>
            <a:r>
              <a:rPr lang="en-US" dirty="0"/>
              <a:t> and full volume preloads with water</a:t>
            </a:r>
          </a:p>
          <a:p>
            <a:pPr marL="342900" indent="-342900">
              <a:buClr>
                <a:srgbClr val="C00000"/>
              </a:buClr>
              <a:buFont typeface="Arial" panose="020B0604020202020204" pitchFamily="34" charset="0"/>
              <a:buChar char="•"/>
            </a:pPr>
            <a:r>
              <a:rPr lang="en-US" dirty="0"/>
              <a:t>The full volume preload requires replacement of 100% of the oil and water produced from where it was produced to fully restore original pore pressure</a:t>
            </a:r>
          </a:p>
        </p:txBody>
      </p:sp>
    </p:spTree>
    <p:extLst>
      <p:ext uri="{BB962C8B-B14F-4D97-AF65-F5344CB8AC3E}">
        <p14:creationId xmlns:p14="http://schemas.microsoft.com/office/powerpoint/2010/main" val="1993651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074C17-7076-4783-AB9B-045770A0D755}"/>
              </a:ext>
            </a:extLst>
          </p:cNvPr>
          <p:cNvSpPr>
            <a:spLocks noGrp="1"/>
          </p:cNvSpPr>
          <p:nvPr>
            <p:ph type="title"/>
          </p:nvPr>
        </p:nvSpPr>
        <p:spPr>
          <a:xfrm>
            <a:off x="1502228" y="893854"/>
            <a:ext cx="9144000" cy="587393"/>
          </a:xfrm>
        </p:spPr>
        <p:txBody>
          <a:bodyPr>
            <a:noAutofit/>
          </a:bodyPr>
          <a:lstStyle/>
          <a:p>
            <a:pPr algn="ctr"/>
            <a:r>
              <a:rPr lang="en-US" sz="3600" b="0" dirty="0">
                <a:ln w="0"/>
                <a:solidFill>
                  <a:srgbClr val="C00000"/>
                </a:solidFill>
              </a:rPr>
              <a:t>Infill Well Asymmetric Frac Closure Stress</a:t>
            </a:r>
          </a:p>
        </p:txBody>
      </p:sp>
      <p:sp>
        <p:nvSpPr>
          <p:cNvPr id="2" name="Rectangle 1">
            <a:extLst>
              <a:ext uri="{FF2B5EF4-FFF2-40B4-BE49-F238E27FC236}">
                <a16:creationId xmlns:a16="http://schemas.microsoft.com/office/drawing/2014/main" id="{5C3C3115-FE3A-4B6E-AB16-27C84C765237}"/>
              </a:ext>
            </a:extLst>
          </p:cNvPr>
          <p:cNvSpPr/>
          <p:nvPr/>
        </p:nvSpPr>
        <p:spPr bwMode="auto">
          <a:xfrm>
            <a:off x="3429000" y="1513122"/>
            <a:ext cx="2667000" cy="49149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6" name="Rectangle 15">
            <a:extLst>
              <a:ext uri="{FF2B5EF4-FFF2-40B4-BE49-F238E27FC236}">
                <a16:creationId xmlns:a16="http://schemas.microsoft.com/office/drawing/2014/main" id="{0451395B-9C36-47C9-8988-40F564C0777B}"/>
              </a:ext>
            </a:extLst>
          </p:cNvPr>
          <p:cNvSpPr/>
          <p:nvPr/>
        </p:nvSpPr>
        <p:spPr bwMode="auto">
          <a:xfrm>
            <a:off x="6095186" y="1513122"/>
            <a:ext cx="2667000" cy="4914900"/>
          </a:xfrm>
          <a:prstGeom prst="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p>
        </p:txBody>
      </p:sp>
      <p:sp>
        <p:nvSpPr>
          <p:cNvPr id="10" name="TextBox 9">
            <a:extLst>
              <a:ext uri="{FF2B5EF4-FFF2-40B4-BE49-F238E27FC236}">
                <a16:creationId xmlns:a16="http://schemas.microsoft.com/office/drawing/2014/main" id="{46B44BB0-E189-471C-976E-E299A9F44079}"/>
              </a:ext>
            </a:extLst>
          </p:cNvPr>
          <p:cNvSpPr txBox="1"/>
          <p:nvPr/>
        </p:nvSpPr>
        <p:spPr>
          <a:xfrm>
            <a:off x="4298829" y="5118529"/>
            <a:ext cx="1841979" cy="1015663"/>
          </a:xfrm>
          <a:prstGeom prst="rect">
            <a:avLst/>
          </a:prstGeom>
          <a:noFill/>
        </p:spPr>
        <p:txBody>
          <a:bodyPr wrap="none" rtlCol="0">
            <a:spAutoFit/>
          </a:bodyPr>
          <a:lstStyle/>
          <a:p>
            <a:pPr algn="ctr"/>
            <a:r>
              <a:rPr lang="en-US" sz="2000" dirty="0"/>
              <a:t>Infill well at</a:t>
            </a:r>
          </a:p>
          <a:p>
            <a:pPr algn="ctr"/>
            <a:r>
              <a:rPr lang="en-US" sz="2000" dirty="0"/>
              <a:t>higher reservoir</a:t>
            </a:r>
          </a:p>
          <a:p>
            <a:pPr algn="ctr"/>
            <a:r>
              <a:rPr lang="en-US" sz="2000" dirty="0"/>
              <a:t>pressure</a:t>
            </a:r>
          </a:p>
        </p:txBody>
      </p:sp>
      <p:sp>
        <p:nvSpPr>
          <p:cNvPr id="23" name="TextBox 22">
            <a:extLst>
              <a:ext uri="{FF2B5EF4-FFF2-40B4-BE49-F238E27FC236}">
                <a16:creationId xmlns:a16="http://schemas.microsoft.com/office/drawing/2014/main" id="{C8E16235-6A5F-4929-A1C2-58ED873E5CD9}"/>
              </a:ext>
            </a:extLst>
          </p:cNvPr>
          <p:cNvSpPr txBox="1"/>
          <p:nvPr/>
        </p:nvSpPr>
        <p:spPr>
          <a:xfrm>
            <a:off x="6142787" y="5123937"/>
            <a:ext cx="2526077" cy="1015663"/>
          </a:xfrm>
          <a:prstGeom prst="rect">
            <a:avLst/>
          </a:prstGeom>
          <a:noFill/>
        </p:spPr>
        <p:txBody>
          <a:bodyPr wrap="none" rtlCol="0">
            <a:spAutoFit/>
          </a:bodyPr>
          <a:lstStyle/>
          <a:p>
            <a:pPr algn="ctr"/>
            <a:r>
              <a:rPr lang="en-US" sz="2000" dirty="0"/>
              <a:t>Primary well at lower</a:t>
            </a:r>
          </a:p>
          <a:p>
            <a:pPr algn="ctr"/>
            <a:r>
              <a:rPr lang="en-US" sz="2000" dirty="0"/>
              <a:t>reservoir pressure and</a:t>
            </a:r>
          </a:p>
          <a:p>
            <a:pPr algn="ctr"/>
            <a:r>
              <a:rPr lang="en-US" sz="2000" dirty="0"/>
              <a:t>closure stress</a:t>
            </a:r>
          </a:p>
        </p:txBody>
      </p:sp>
      <p:sp>
        <p:nvSpPr>
          <p:cNvPr id="18" name="Oval 17">
            <a:extLst>
              <a:ext uri="{FF2B5EF4-FFF2-40B4-BE49-F238E27FC236}">
                <a16:creationId xmlns:a16="http://schemas.microsoft.com/office/drawing/2014/main" id="{EEEDAA46-D7BE-44AF-BB4E-4CCE27BA1FA3}"/>
              </a:ext>
            </a:extLst>
          </p:cNvPr>
          <p:cNvSpPr>
            <a:spLocks noChangeAspect="1"/>
          </p:cNvSpPr>
          <p:nvPr/>
        </p:nvSpPr>
        <p:spPr bwMode="auto">
          <a:xfrm>
            <a:off x="4481378" y="4168889"/>
            <a:ext cx="292372" cy="302002"/>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27" name="Oval 26">
            <a:extLst>
              <a:ext uri="{FF2B5EF4-FFF2-40B4-BE49-F238E27FC236}">
                <a16:creationId xmlns:a16="http://schemas.microsoft.com/office/drawing/2014/main" id="{A7C4AF32-D944-41A0-8382-302F447D292B}"/>
              </a:ext>
            </a:extLst>
          </p:cNvPr>
          <p:cNvSpPr/>
          <p:nvPr/>
        </p:nvSpPr>
        <p:spPr bwMode="auto">
          <a:xfrm>
            <a:off x="7133946" y="4180122"/>
            <a:ext cx="292372" cy="302002"/>
          </a:xfrm>
          <a:prstGeom prst="ellipse">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19" name="TextBox 18">
            <a:extLst>
              <a:ext uri="{FF2B5EF4-FFF2-40B4-BE49-F238E27FC236}">
                <a16:creationId xmlns:a16="http://schemas.microsoft.com/office/drawing/2014/main" id="{C2999BEF-E9D4-4C0A-BFD2-CA89C038647E}"/>
              </a:ext>
            </a:extLst>
          </p:cNvPr>
          <p:cNvSpPr txBox="1"/>
          <p:nvPr/>
        </p:nvSpPr>
        <p:spPr>
          <a:xfrm>
            <a:off x="4286710" y="1645416"/>
            <a:ext cx="1866216" cy="1015663"/>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Infill Well</a:t>
            </a:r>
          </a:p>
          <a:p>
            <a:pPr algn="ctr"/>
            <a:r>
              <a:rPr lang="en-US" sz="2000" dirty="0">
                <a:latin typeface="Arial" panose="020B0604020202020204" pitchFamily="34" charset="0"/>
                <a:cs typeface="Arial" panose="020B0604020202020204" pitchFamily="34" charset="0"/>
              </a:rPr>
              <a:t>Closure Stress</a:t>
            </a:r>
          </a:p>
          <a:p>
            <a:pPr algn="ctr"/>
            <a:r>
              <a:rPr lang="en-US" sz="2000" dirty="0">
                <a:latin typeface="Arial" panose="020B0604020202020204" pitchFamily="34" charset="0"/>
                <a:cs typeface="Arial" panose="020B0604020202020204" pitchFamily="34" charset="0"/>
              </a:rPr>
              <a:t> X psi</a:t>
            </a:r>
          </a:p>
        </p:txBody>
      </p:sp>
      <p:sp>
        <p:nvSpPr>
          <p:cNvPr id="29" name="TextBox 28">
            <a:extLst>
              <a:ext uri="{FF2B5EF4-FFF2-40B4-BE49-F238E27FC236}">
                <a16:creationId xmlns:a16="http://schemas.microsoft.com/office/drawing/2014/main" id="{D8E9C5AB-2807-4D72-B988-23D7F7C25B22}"/>
              </a:ext>
            </a:extLst>
          </p:cNvPr>
          <p:cNvSpPr txBox="1"/>
          <p:nvPr/>
        </p:nvSpPr>
        <p:spPr>
          <a:xfrm>
            <a:off x="6409367" y="1607502"/>
            <a:ext cx="1866217" cy="1015663"/>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Primary Well</a:t>
            </a:r>
          </a:p>
          <a:p>
            <a:pPr algn="ctr"/>
            <a:r>
              <a:rPr lang="en-US" sz="2000" dirty="0">
                <a:latin typeface="Arial" panose="020B0604020202020204" pitchFamily="34" charset="0"/>
                <a:cs typeface="Arial" panose="020B0604020202020204" pitchFamily="34" charset="0"/>
              </a:rPr>
              <a:t>Closure Stress</a:t>
            </a:r>
          </a:p>
          <a:p>
            <a:pPr algn="ctr"/>
            <a:r>
              <a:rPr lang="en-US" sz="2000" dirty="0">
                <a:latin typeface="Arial" panose="020B0604020202020204" pitchFamily="34" charset="0"/>
                <a:cs typeface="Arial" panose="020B0604020202020204" pitchFamily="34" charset="0"/>
              </a:rPr>
              <a:t> &lt; X psi</a:t>
            </a:r>
          </a:p>
        </p:txBody>
      </p:sp>
      <p:sp>
        <p:nvSpPr>
          <p:cNvPr id="30" name="Oval 29">
            <a:extLst>
              <a:ext uri="{FF2B5EF4-FFF2-40B4-BE49-F238E27FC236}">
                <a16:creationId xmlns:a16="http://schemas.microsoft.com/office/drawing/2014/main" id="{79165B3C-5410-48F6-8FC6-868F607DE0F7}"/>
              </a:ext>
            </a:extLst>
          </p:cNvPr>
          <p:cNvSpPr/>
          <p:nvPr/>
        </p:nvSpPr>
        <p:spPr bwMode="auto">
          <a:xfrm>
            <a:off x="4305555" y="3602588"/>
            <a:ext cx="3390646" cy="1323440"/>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New Roman" pitchFamily="18" charset="0"/>
            </a:endParaRPr>
          </a:p>
        </p:txBody>
      </p:sp>
      <p:sp>
        <p:nvSpPr>
          <p:cNvPr id="32" name="Rectangle 31">
            <a:extLst>
              <a:ext uri="{FF2B5EF4-FFF2-40B4-BE49-F238E27FC236}">
                <a16:creationId xmlns:a16="http://schemas.microsoft.com/office/drawing/2014/main" id="{022DAB66-E095-45B3-90D1-B7CF851806B6}"/>
              </a:ext>
            </a:extLst>
          </p:cNvPr>
          <p:cNvSpPr/>
          <p:nvPr/>
        </p:nvSpPr>
        <p:spPr bwMode="auto">
          <a:xfrm>
            <a:off x="3429036" y="1513122"/>
            <a:ext cx="914364" cy="4914900"/>
          </a:xfrm>
          <a:prstGeom prst="rect">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latin typeface="Times New Roman" pitchFamily="18" charset="0"/>
            </a:endParaRPr>
          </a:p>
        </p:txBody>
      </p:sp>
      <p:sp>
        <p:nvSpPr>
          <p:cNvPr id="33" name="TextBox 32">
            <a:extLst>
              <a:ext uri="{FF2B5EF4-FFF2-40B4-BE49-F238E27FC236}">
                <a16:creationId xmlns:a16="http://schemas.microsoft.com/office/drawing/2014/main" id="{5EB472B5-8FCB-4552-B751-3880F9AA0745}"/>
              </a:ext>
            </a:extLst>
          </p:cNvPr>
          <p:cNvSpPr txBox="1"/>
          <p:nvPr/>
        </p:nvSpPr>
        <p:spPr>
          <a:xfrm>
            <a:off x="1918831" y="3880560"/>
            <a:ext cx="1268296" cy="707886"/>
          </a:xfrm>
          <a:prstGeom prst="rect">
            <a:avLst/>
          </a:prstGeom>
          <a:noFill/>
        </p:spPr>
        <p:txBody>
          <a:bodyPr wrap="none" rtlCol="0">
            <a:spAutoFit/>
          </a:bodyPr>
          <a:lstStyle/>
          <a:p>
            <a:pPr algn="ctr"/>
            <a:r>
              <a:rPr lang="en-US" sz="2000" dirty="0">
                <a:latin typeface="Arial" panose="020B0604020202020204" pitchFamily="34" charset="0"/>
                <a:cs typeface="Arial" panose="020B0604020202020204" pitchFamily="34" charset="0"/>
              </a:rPr>
              <a:t>Stranded</a:t>
            </a:r>
          </a:p>
          <a:p>
            <a:pPr algn="ctr"/>
            <a:r>
              <a:rPr lang="en-US" sz="2000" dirty="0">
                <a:latin typeface="Arial" panose="020B0604020202020204" pitchFamily="34" charset="0"/>
                <a:cs typeface="Arial" panose="020B0604020202020204" pitchFamily="34" charset="0"/>
              </a:rPr>
              <a:t>Reserves</a:t>
            </a:r>
          </a:p>
        </p:txBody>
      </p:sp>
      <p:cxnSp>
        <p:nvCxnSpPr>
          <p:cNvPr id="35" name="Straight Arrow Connector 34">
            <a:extLst>
              <a:ext uri="{FF2B5EF4-FFF2-40B4-BE49-F238E27FC236}">
                <a16:creationId xmlns:a16="http://schemas.microsoft.com/office/drawing/2014/main" id="{8B924269-A53E-4264-9AC0-E0BEFE71BD63}"/>
              </a:ext>
            </a:extLst>
          </p:cNvPr>
          <p:cNvCxnSpPr/>
          <p:nvPr/>
        </p:nvCxnSpPr>
        <p:spPr bwMode="auto">
          <a:xfrm flipV="1">
            <a:off x="2667000" y="3341922"/>
            <a:ext cx="685800" cy="30480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36" name="TextBox 35">
            <a:extLst>
              <a:ext uri="{FF2B5EF4-FFF2-40B4-BE49-F238E27FC236}">
                <a16:creationId xmlns:a16="http://schemas.microsoft.com/office/drawing/2014/main" id="{0E3196F5-AEB5-4FA4-81C6-9BFAA8694003}"/>
              </a:ext>
            </a:extLst>
          </p:cNvPr>
          <p:cNvSpPr txBox="1"/>
          <p:nvPr/>
        </p:nvSpPr>
        <p:spPr>
          <a:xfrm>
            <a:off x="9706939" y="2619518"/>
            <a:ext cx="1571264" cy="369332"/>
          </a:xfrm>
          <a:prstGeom prst="rect">
            <a:avLst/>
          </a:prstGeom>
          <a:noFill/>
        </p:spPr>
        <p:txBody>
          <a:bodyPr wrap="none" rtlCol="0">
            <a:spAutoFit/>
          </a:bodyPr>
          <a:lstStyle/>
          <a:p>
            <a:r>
              <a:rPr lang="en-US" dirty="0"/>
              <a:t>Frac Geometry</a:t>
            </a:r>
          </a:p>
        </p:txBody>
      </p:sp>
      <p:cxnSp>
        <p:nvCxnSpPr>
          <p:cNvPr id="38" name="Straight Arrow Connector 37">
            <a:extLst>
              <a:ext uri="{FF2B5EF4-FFF2-40B4-BE49-F238E27FC236}">
                <a16:creationId xmlns:a16="http://schemas.microsoft.com/office/drawing/2014/main" id="{1D85DC7B-868C-4167-9FA6-55F15F6D88BB}"/>
              </a:ext>
            </a:extLst>
          </p:cNvPr>
          <p:cNvCxnSpPr>
            <a:cxnSpLocks/>
          </p:cNvCxnSpPr>
          <p:nvPr/>
        </p:nvCxnSpPr>
        <p:spPr bwMode="auto">
          <a:xfrm flipH="1">
            <a:off x="7540618" y="2943475"/>
            <a:ext cx="2246894" cy="1022267"/>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39" name="TextBox 38">
            <a:extLst>
              <a:ext uri="{FF2B5EF4-FFF2-40B4-BE49-F238E27FC236}">
                <a16:creationId xmlns:a16="http://schemas.microsoft.com/office/drawing/2014/main" id="{8BDB4CF9-3E31-48AD-9782-5BE0324AF19E}"/>
              </a:ext>
            </a:extLst>
          </p:cNvPr>
          <p:cNvSpPr txBox="1"/>
          <p:nvPr/>
        </p:nvSpPr>
        <p:spPr>
          <a:xfrm>
            <a:off x="2228850" y="6428022"/>
            <a:ext cx="7710444" cy="400110"/>
          </a:xfrm>
          <a:prstGeom prst="rect">
            <a:avLst/>
          </a:prstGeom>
          <a:noFill/>
        </p:spPr>
        <p:txBody>
          <a:bodyPr wrap="none" rtlCol="0">
            <a:spAutoFit/>
          </a:bodyPr>
          <a:lstStyle/>
          <a:p>
            <a:r>
              <a:rPr lang="en-US" sz="2000" dirty="0"/>
              <a:t>Level of depletion probably not an issue, if stress lower frac will go there</a:t>
            </a:r>
          </a:p>
        </p:txBody>
      </p:sp>
      <p:cxnSp>
        <p:nvCxnSpPr>
          <p:cNvPr id="6" name="Straight Arrow Connector 5">
            <a:extLst>
              <a:ext uri="{FF2B5EF4-FFF2-40B4-BE49-F238E27FC236}">
                <a16:creationId xmlns:a16="http://schemas.microsoft.com/office/drawing/2014/main" id="{C388601C-04DB-4827-980C-913DB8252CA8}"/>
              </a:ext>
            </a:extLst>
          </p:cNvPr>
          <p:cNvCxnSpPr>
            <a:cxnSpLocks/>
          </p:cNvCxnSpPr>
          <p:nvPr/>
        </p:nvCxnSpPr>
        <p:spPr>
          <a:xfrm rot="180000" flipV="1">
            <a:off x="4278081" y="4262543"/>
            <a:ext cx="2855865" cy="115808"/>
          </a:xfrm>
          <a:prstGeom prst="straightConnector1">
            <a:avLst/>
          </a:prstGeom>
          <a:ln w="5715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8632172B-80CE-493A-9868-2249891E5616}"/>
              </a:ext>
            </a:extLst>
          </p:cNvPr>
          <p:cNvSpPr/>
          <p:nvPr/>
        </p:nvSpPr>
        <p:spPr>
          <a:xfrm>
            <a:off x="6211113" y="3727284"/>
            <a:ext cx="1018805" cy="369332"/>
          </a:xfrm>
          <a:prstGeom prst="rect">
            <a:avLst/>
          </a:prstGeom>
        </p:spPr>
        <p:txBody>
          <a:bodyPr wrap="none">
            <a:spAutoFit/>
          </a:bodyPr>
          <a:lstStyle/>
          <a:p>
            <a:pPr eaLnBrk="0" fontAlgn="base" hangingPunct="0">
              <a:spcBef>
                <a:spcPct val="0"/>
              </a:spcBef>
              <a:spcAft>
                <a:spcPct val="0"/>
              </a:spcAft>
            </a:pPr>
            <a:r>
              <a:rPr lang="en-US" dirty="0"/>
              <a:t>FDI likely</a:t>
            </a:r>
          </a:p>
        </p:txBody>
      </p:sp>
      <p:sp>
        <p:nvSpPr>
          <p:cNvPr id="9" name="Right Brace 8">
            <a:extLst>
              <a:ext uri="{FF2B5EF4-FFF2-40B4-BE49-F238E27FC236}">
                <a16:creationId xmlns:a16="http://schemas.microsoft.com/office/drawing/2014/main" id="{C5AB06D1-E91B-4999-BFA2-A04A3BAF8BA8}"/>
              </a:ext>
            </a:extLst>
          </p:cNvPr>
          <p:cNvSpPr/>
          <p:nvPr/>
        </p:nvSpPr>
        <p:spPr>
          <a:xfrm>
            <a:off x="8762965" y="3494322"/>
            <a:ext cx="547679" cy="29018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7533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23859-B5DC-4968-A09F-8EAE78A61BD0}"/>
              </a:ext>
            </a:extLst>
          </p:cNvPr>
          <p:cNvPicPr>
            <a:picLocks noChangeAspect="1"/>
          </p:cNvPicPr>
          <p:nvPr/>
        </p:nvPicPr>
        <p:blipFill rotWithShape="1">
          <a:blip r:embed="rId2"/>
          <a:srcRect l="10001" t="28295" r="13333" b="7037"/>
          <a:stretch/>
        </p:blipFill>
        <p:spPr>
          <a:xfrm>
            <a:off x="1752597" y="1977186"/>
            <a:ext cx="8833027" cy="4191000"/>
          </a:xfrm>
          <a:prstGeom prst="rect">
            <a:avLst/>
          </a:prstGeom>
        </p:spPr>
      </p:pic>
      <p:sp>
        <p:nvSpPr>
          <p:cNvPr id="2" name="TextBox 1">
            <a:extLst>
              <a:ext uri="{FF2B5EF4-FFF2-40B4-BE49-F238E27FC236}">
                <a16:creationId xmlns:a16="http://schemas.microsoft.com/office/drawing/2014/main" id="{DB24AF0D-987D-4123-940A-77D34E4922E5}"/>
              </a:ext>
            </a:extLst>
          </p:cNvPr>
          <p:cNvSpPr txBox="1"/>
          <p:nvPr/>
        </p:nvSpPr>
        <p:spPr>
          <a:xfrm>
            <a:off x="0" y="6257835"/>
            <a:ext cx="12192000" cy="338554"/>
          </a:xfrm>
          <a:prstGeom prst="rect">
            <a:avLst/>
          </a:prstGeom>
          <a:noFill/>
        </p:spPr>
        <p:txBody>
          <a:bodyPr wrap="square" rtlCol="0">
            <a:spAutoFit/>
          </a:bodyPr>
          <a:lstStyle/>
          <a:p>
            <a:r>
              <a:rPr lang="en-US" sz="1600" dirty="0"/>
              <a:t>Elliott, Brendan, Well Completions for Unconventional Resource Development Optimization and Parent Child Interaction Workshop, April 2019 </a:t>
            </a:r>
          </a:p>
        </p:txBody>
      </p:sp>
      <p:sp>
        <p:nvSpPr>
          <p:cNvPr id="4" name="Title 3">
            <a:extLst>
              <a:ext uri="{FF2B5EF4-FFF2-40B4-BE49-F238E27FC236}">
                <a16:creationId xmlns:a16="http://schemas.microsoft.com/office/drawing/2014/main" id="{4AA5CDF6-C5E2-4014-93C2-50B01DEFEADA}"/>
              </a:ext>
            </a:extLst>
          </p:cNvPr>
          <p:cNvSpPr>
            <a:spLocks noGrp="1"/>
          </p:cNvSpPr>
          <p:nvPr>
            <p:ph type="title"/>
          </p:nvPr>
        </p:nvSpPr>
        <p:spPr>
          <a:xfrm>
            <a:off x="838200" y="954833"/>
            <a:ext cx="10515600" cy="1325563"/>
          </a:xfrm>
        </p:spPr>
        <p:txBody>
          <a:bodyPr>
            <a:normAutofit/>
          </a:bodyPr>
          <a:lstStyle/>
          <a:p>
            <a:pPr algn="ctr"/>
            <a:r>
              <a:rPr lang="en-US" sz="4400" b="0" dirty="0">
                <a:solidFill>
                  <a:srgbClr val="C00000"/>
                </a:solidFill>
              </a:rPr>
              <a:t>Depletion Mitigation Opportunities</a:t>
            </a:r>
          </a:p>
        </p:txBody>
      </p:sp>
      <p:sp>
        <p:nvSpPr>
          <p:cNvPr id="5" name="TextBox 4">
            <a:extLst>
              <a:ext uri="{FF2B5EF4-FFF2-40B4-BE49-F238E27FC236}">
                <a16:creationId xmlns:a16="http://schemas.microsoft.com/office/drawing/2014/main" id="{D6B5236D-92C0-4823-AB4F-970E5D88821E}"/>
              </a:ext>
            </a:extLst>
          </p:cNvPr>
          <p:cNvSpPr txBox="1"/>
          <p:nvPr/>
        </p:nvSpPr>
        <p:spPr>
          <a:xfrm>
            <a:off x="7344696" y="5195244"/>
            <a:ext cx="1255280" cy="461665"/>
          </a:xfrm>
          <a:prstGeom prst="rect">
            <a:avLst/>
          </a:prstGeom>
          <a:solidFill>
            <a:srgbClr val="FFFF00"/>
          </a:solidFill>
        </p:spPr>
        <p:txBody>
          <a:bodyPr wrap="none" rtlCol="0">
            <a:spAutoFit/>
          </a:bodyPr>
          <a:lstStyle/>
          <a:p>
            <a:pPr algn="ctr"/>
            <a:r>
              <a:rPr lang="en-US" sz="1200" dirty="0"/>
              <a:t>100% restoration</a:t>
            </a:r>
          </a:p>
          <a:p>
            <a:pPr algn="ctr"/>
            <a:r>
              <a:rPr lang="en-US" sz="1200" dirty="0"/>
              <a:t>of pore pressure</a:t>
            </a:r>
          </a:p>
        </p:txBody>
      </p:sp>
    </p:spTree>
    <p:extLst>
      <p:ext uri="{BB962C8B-B14F-4D97-AF65-F5344CB8AC3E}">
        <p14:creationId xmlns:p14="http://schemas.microsoft.com/office/powerpoint/2010/main" val="2311191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023859-B5DC-4968-A09F-8EAE78A61BD0}"/>
              </a:ext>
            </a:extLst>
          </p:cNvPr>
          <p:cNvPicPr>
            <a:picLocks noChangeAspect="1"/>
          </p:cNvPicPr>
          <p:nvPr/>
        </p:nvPicPr>
        <p:blipFill rotWithShape="1">
          <a:blip r:embed="rId2"/>
          <a:srcRect l="10198" t="28090" r="13136" b="54665"/>
          <a:stretch/>
        </p:blipFill>
        <p:spPr>
          <a:xfrm>
            <a:off x="1775339" y="2030776"/>
            <a:ext cx="8833027" cy="1117600"/>
          </a:xfrm>
          <a:prstGeom prst="rect">
            <a:avLst/>
          </a:prstGeom>
        </p:spPr>
      </p:pic>
      <p:sp>
        <p:nvSpPr>
          <p:cNvPr id="4" name="Title 3">
            <a:extLst>
              <a:ext uri="{FF2B5EF4-FFF2-40B4-BE49-F238E27FC236}">
                <a16:creationId xmlns:a16="http://schemas.microsoft.com/office/drawing/2014/main" id="{4AA5CDF6-C5E2-4014-93C2-50B01DEFEADA}"/>
              </a:ext>
            </a:extLst>
          </p:cNvPr>
          <p:cNvSpPr>
            <a:spLocks noGrp="1"/>
          </p:cNvSpPr>
          <p:nvPr>
            <p:ph type="title"/>
          </p:nvPr>
        </p:nvSpPr>
        <p:spPr>
          <a:xfrm>
            <a:off x="838200" y="1215351"/>
            <a:ext cx="10515600" cy="1325563"/>
          </a:xfrm>
        </p:spPr>
        <p:txBody>
          <a:bodyPr>
            <a:normAutofit/>
          </a:bodyPr>
          <a:lstStyle/>
          <a:p>
            <a:pPr algn="ctr"/>
            <a:r>
              <a:rPr lang="en-US" sz="4400" b="0" dirty="0">
                <a:solidFill>
                  <a:srgbClr val="C00000"/>
                </a:solidFill>
              </a:rPr>
              <a:t>Depletion Mitigation Results</a:t>
            </a:r>
          </a:p>
        </p:txBody>
      </p:sp>
      <p:sp>
        <p:nvSpPr>
          <p:cNvPr id="6" name="Rectangle 5">
            <a:extLst>
              <a:ext uri="{FF2B5EF4-FFF2-40B4-BE49-F238E27FC236}">
                <a16:creationId xmlns:a16="http://schemas.microsoft.com/office/drawing/2014/main" id="{89845323-4DF7-4200-B8F1-6196C7277F63}"/>
              </a:ext>
            </a:extLst>
          </p:cNvPr>
          <p:cNvSpPr/>
          <p:nvPr/>
        </p:nvSpPr>
        <p:spPr>
          <a:xfrm>
            <a:off x="1943298" y="3441026"/>
            <a:ext cx="156190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808050F0-646D-4BCF-AA1E-72729B787C89}"/>
              </a:ext>
            </a:extLst>
          </p:cNvPr>
          <p:cNvCxnSpPr/>
          <p:nvPr/>
        </p:nvCxnSpPr>
        <p:spPr>
          <a:xfrm>
            <a:off x="1934817" y="3148376"/>
            <a:ext cx="850392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A80919C-613D-4538-8933-505CED7FAD94}"/>
              </a:ext>
            </a:extLst>
          </p:cNvPr>
          <p:cNvSpPr/>
          <p:nvPr/>
        </p:nvSpPr>
        <p:spPr>
          <a:xfrm>
            <a:off x="3010098" y="3441026"/>
            <a:ext cx="495102"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54B85191-4063-4943-9817-1BA3D4229DD9}"/>
              </a:ext>
            </a:extLst>
          </p:cNvPr>
          <p:cNvCxnSpPr>
            <a:cxnSpLocks/>
            <a:stCxn id="6" idx="0"/>
            <a:endCxn id="6" idx="2"/>
          </p:cNvCxnSpPr>
          <p:nvPr/>
        </p:nvCxnSpPr>
        <p:spPr>
          <a:xfrm>
            <a:off x="2724249" y="3441026"/>
            <a:ext cx="0" cy="13716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510E9872-ADD8-4D11-A0D6-7693D926EFEB}"/>
              </a:ext>
            </a:extLst>
          </p:cNvPr>
          <p:cNvSpPr/>
          <p:nvPr/>
        </p:nvSpPr>
        <p:spPr>
          <a:xfrm>
            <a:off x="2286004" y="3441026"/>
            <a:ext cx="761996" cy="1371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350FCC0-8AB5-4650-8DE3-45B7CDD19823}"/>
              </a:ext>
            </a:extLst>
          </p:cNvPr>
          <p:cNvSpPr/>
          <p:nvPr/>
        </p:nvSpPr>
        <p:spPr>
          <a:xfrm>
            <a:off x="5524698" y="3441026"/>
            <a:ext cx="156190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0E58165-9891-4F32-B0FB-6B0FEE74827E}"/>
              </a:ext>
            </a:extLst>
          </p:cNvPr>
          <p:cNvSpPr/>
          <p:nvPr/>
        </p:nvSpPr>
        <p:spPr>
          <a:xfrm>
            <a:off x="6705604" y="3441026"/>
            <a:ext cx="380996"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EACF2307-1353-4829-9990-1408418D3AA0}"/>
              </a:ext>
            </a:extLst>
          </p:cNvPr>
          <p:cNvSpPr/>
          <p:nvPr/>
        </p:nvSpPr>
        <p:spPr>
          <a:xfrm>
            <a:off x="5943604" y="3441026"/>
            <a:ext cx="761996" cy="1371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47CC46A0-3776-4677-8659-BD5C89660EB5}"/>
              </a:ext>
            </a:extLst>
          </p:cNvPr>
          <p:cNvSpPr/>
          <p:nvPr/>
        </p:nvSpPr>
        <p:spPr>
          <a:xfrm>
            <a:off x="7277298" y="3441026"/>
            <a:ext cx="156190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24B00B7-1C2A-4F9C-AF9C-906D54DDF2A2}"/>
              </a:ext>
            </a:extLst>
          </p:cNvPr>
          <p:cNvSpPr/>
          <p:nvPr/>
        </p:nvSpPr>
        <p:spPr>
          <a:xfrm>
            <a:off x="8077204" y="3441026"/>
            <a:ext cx="761996" cy="1371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08048E4-B049-4320-8361-08376EFAFF2A}"/>
              </a:ext>
            </a:extLst>
          </p:cNvPr>
          <p:cNvSpPr/>
          <p:nvPr/>
        </p:nvSpPr>
        <p:spPr>
          <a:xfrm>
            <a:off x="8953698" y="3441026"/>
            <a:ext cx="156190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EC5515EE-2363-45C6-889A-F34DEFE85684}"/>
              </a:ext>
            </a:extLst>
          </p:cNvPr>
          <p:cNvSpPr/>
          <p:nvPr/>
        </p:nvSpPr>
        <p:spPr>
          <a:xfrm>
            <a:off x="9753604" y="3441026"/>
            <a:ext cx="761996" cy="1371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C6A4EE81-A692-4CFE-B3D4-D4F1D784CA0D}"/>
              </a:ext>
            </a:extLst>
          </p:cNvPr>
          <p:cNvSpPr txBox="1"/>
          <p:nvPr/>
        </p:nvSpPr>
        <p:spPr>
          <a:xfrm>
            <a:off x="4722242" y="5396344"/>
            <a:ext cx="3231013" cy="400110"/>
          </a:xfrm>
          <a:prstGeom prst="rect">
            <a:avLst/>
          </a:prstGeom>
          <a:solidFill>
            <a:srgbClr val="FFFF00"/>
          </a:solidFill>
        </p:spPr>
        <p:txBody>
          <a:bodyPr wrap="none" rtlCol="0">
            <a:spAutoFit/>
          </a:bodyPr>
          <a:lstStyle/>
          <a:p>
            <a:r>
              <a:rPr lang="en-US" sz="2000" dirty="0">
                <a:solidFill>
                  <a:srgbClr val="FF0000"/>
                </a:solidFill>
              </a:rPr>
              <a:t>Red = stranded hydrocarbons</a:t>
            </a:r>
          </a:p>
        </p:txBody>
      </p:sp>
      <p:sp>
        <p:nvSpPr>
          <p:cNvPr id="29" name="Rectangle 28">
            <a:extLst>
              <a:ext uri="{FF2B5EF4-FFF2-40B4-BE49-F238E27FC236}">
                <a16:creationId xmlns:a16="http://schemas.microsoft.com/office/drawing/2014/main" id="{2C80807A-3E38-4FF2-825C-83207D5BBD10}"/>
              </a:ext>
            </a:extLst>
          </p:cNvPr>
          <p:cNvSpPr/>
          <p:nvPr/>
        </p:nvSpPr>
        <p:spPr>
          <a:xfrm>
            <a:off x="3695898" y="3441026"/>
            <a:ext cx="1561902" cy="1371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92C2E7F-8C09-431A-A95C-4D7E226BB03D}"/>
              </a:ext>
            </a:extLst>
          </p:cNvPr>
          <p:cNvSpPr/>
          <p:nvPr/>
        </p:nvSpPr>
        <p:spPr>
          <a:xfrm>
            <a:off x="4762698" y="3441026"/>
            <a:ext cx="495102"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10A2D45A-A576-4A91-A9AC-B78F33805E1C}"/>
              </a:ext>
            </a:extLst>
          </p:cNvPr>
          <p:cNvSpPr/>
          <p:nvPr/>
        </p:nvSpPr>
        <p:spPr>
          <a:xfrm>
            <a:off x="4038604" y="3441026"/>
            <a:ext cx="761996" cy="1371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712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5D53-6D6B-449F-BE21-6123ED16BC9D}"/>
              </a:ext>
            </a:extLst>
          </p:cNvPr>
          <p:cNvSpPr>
            <a:spLocks noGrp="1"/>
          </p:cNvSpPr>
          <p:nvPr>
            <p:ph type="title"/>
          </p:nvPr>
        </p:nvSpPr>
        <p:spPr>
          <a:xfrm>
            <a:off x="1050758" y="879589"/>
            <a:ext cx="10090484" cy="761999"/>
          </a:xfrm>
        </p:spPr>
        <p:txBody>
          <a:bodyPr>
            <a:noAutofit/>
          </a:bodyPr>
          <a:lstStyle/>
          <a:p>
            <a:pPr algn="ctr"/>
            <a:r>
              <a:rPr lang="en-US" sz="4400" b="0" dirty="0" err="1">
                <a:solidFill>
                  <a:srgbClr val="C00000"/>
                </a:solidFill>
              </a:rPr>
              <a:t>Refrac</a:t>
            </a:r>
            <a:r>
              <a:rPr lang="en-US" sz="4400" b="0" dirty="0">
                <a:solidFill>
                  <a:srgbClr val="C00000"/>
                </a:solidFill>
              </a:rPr>
              <a:t> vs Full Volume Preload Comparison</a:t>
            </a:r>
          </a:p>
        </p:txBody>
      </p:sp>
      <p:sp>
        <p:nvSpPr>
          <p:cNvPr id="5" name="TextBox 4">
            <a:extLst>
              <a:ext uri="{FF2B5EF4-FFF2-40B4-BE49-F238E27FC236}">
                <a16:creationId xmlns:a16="http://schemas.microsoft.com/office/drawing/2014/main" id="{E89169DF-85CE-41DF-9DC8-79E4423B2453}"/>
              </a:ext>
            </a:extLst>
          </p:cNvPr>
          <p:cNvSpPr txBox="1"/>
          <p:nvPr/>
        </p:nvSpPr>
        <p:spPr>
          <a:xfrm>
            <a:off x="9095873" y="5220570"/>
            <a:ext cx="2948244" cy="646331"/>
          </a:xfrm>
          <a:prstGeom prst="rect">
            <a:avLst/>
          </a:prstGeom>
          <a:solidFill>
            <a:srgbClr val="FFFF00"/>
          </a:solidFill>
        </p:spPr>
        <p:txBody>
          <a:bodyPr wrap="none" rtlCol="0">
            <a:spAutoFit/>
          </a:bodyPr>
          <a:lstStyle/>
          <a:p>
            <a:pPr algn="ctr"/>
            <a:r>
              <a:rPr lang="en-US" dirty="0">
                <a:latin typeface="Times New Roman" panose="02020603050405020304" pitchFamily="18" charset="0"/>
                <a:cs typeface="Times New Roman" panose="02020603050405020304" pitchFamily="18" charset="0"/>
              </a:rPr>
              <a:t>Assumes 600,000 BO liquids </a:t>
            </a:r>
          </a:p>
          <a:p>
            <a:pPr algn="ctr"/>
            <a:r>
              <a:rPr lang="en-US" dirty="0">
                <a:latin typeface="Times New Roman" panose="02020603050405020304" pitchFamily="18" charset="0"/>
                <a:cs typeface="Times New Roman" panose="02020603050405020304" pitchFamily="18" charset="0"/>
              </a:rPr>
              <a:t>GOR 1081/Nymex Strip</a:t>
            </a:r>
          </a:p>
        </p:txBody>
      </p:sp>
      <p:pic>
        <p:nvPicPr>
          <p:cNvPr id="6" name="Picture 5">
            <a:extLst>
              <a:ext uri="{FF2B5EF4-FFF2-40B4-BE49-F238E27FC236}">
                <a16:creationId xmlns:a16="http://schemas.microsoft.com/office/drawing/2014/main" id="{6994BD24-5BC0-4829-857D-E123CEAC016A}"/>
              </a:ext>
            </a:extLst>
          </p:cNvPr>
          <p:cNvPicPr>
            <a:picLocks noChangeAspect="1"/>
          </p:cNvPicPr>
          <p:nvPr/>
        </p:nvPicPr>
        <p:blipFill>
          <a:blip r:embed="rId2"/>
          <a:stretch>
            <a:fillRect/>
          </a:stretch>
        </p:blipFill>
        <p:spPr>
          <a:xfrm>
            <a:off x="3352800" y="1637469"/>
            <a:ext cx="5611290" cy="4648200"/>
          </a:xfrm>
          <a:prstGeom prst="rect">
            <a:avLst/>
          </a:prstGeom>
        </p:spPr>
      </p:pic>
      <p:sp>
        <p:nvSpPr>
          <p:cNvPr id="3" name="TextBox 2">
            <a:extLst>
              <a:ext uri="{FF2B5EF4-FFF2-40B4-BE49-F238E27FC236}">
                <a16:creationId xmlns:a16="http://schemas.microsoft.com/office/drawing/2014/main" id="{37B74E82-7F96-4A7F-8774-2AA7D0CC321E}"/>
              </a:ext>
            </a:extLst>
          </p:cNvPr>
          <p:cNvSpPr txBox="1"/>
          <p:nvPr/>
        </p:nvSpPr>
        <p:spPr>
          <a:xfrm>
            <a:off x="232458" y="5055081"/>
            <a:ext cx="2557110" cy="923330"/>
          </a:xfrm>
          <a:prstGeom prst="rect">
            <a:avLst/>
          </a:prstGeom>
          <a:solidFill>
            <a:srgbClr val="FFFF00"/>
          </a:solidFill>
        </p:spPr>
        <p:txBody>
          <a:bodyPr wrap="none" rtlCol="0">
            <a:spAutoFit/>
          </a:bodyPr>
          <a:lstStyle/>
          <a:p>
            <a:pPr algn="ctr"/>
            <a:r>
              <a:rPr lang="en-US" sz="1800" b="0" i="0" kern="1200" dirty="0">
                <a:solidFill>
                  <a:schemeClr val="tx1"/>
                </a:solidFill>
                <a:effectLst/>
                <a:latin typeface="Times New Roman" panose="02020603050405020304" pitchFamily="18" charset="0"/>
                <a:cs typeface="Times New Roman" panose="02020603050405020304" pitchFamily="18" charset="0"/>
              </a:rPr>
              <a:t>Permian </a:t>
            </a:r>
            <a:r>
              <a:rPr lang="en-US" sz="1800" b="0" i="0" kern="1200" dirty="0" err="1">
                <a:solidFill>
                  <a:schemeClr val="tx1"/>
                </a:solidFill>
                <a:effectLst/>
                <a:latin typeface="Times New Roman" panose="02020603050405020304" pitchFamily="18" charset="0"/>
                <a:cs typeface="Times New Roman" panose="02020603050405020304" pitchFamily="18" charset="0"/>
              </a:rPr>
              <a:t>Wolfcamp</a:t>
            </a:r>
            <a:r>
              <a:rPr lang="en-US" dirty="0">
                <a:latin typeface="Times New Roman" panose="02020603050405020304" pitchFamily="18" charset="0"/>
                <a:cs typeface="Times New Roman" panose="02020603050405020304" pitchFamily="18" charset="0"/>
              </a:rPr>
              <a:t> Data</a:t>
            </a:r>
          </a:p>
          <a:p>
            <a:pPr algn="ctr"/>
            <a:r>
              <a:rPr lang="en-US" dirty="0">
                <a:latin typeface="Times New Roman" panose="02020603050405020304" pitchFamily="18" charset="0"/>
                <a:cs typeface="Times New Roman" panose="02020603050405020304" pitchFamily="18" charset="0"/>
              </a:rPr>
              <a:t>Barba and </a:t>
            </a:r>
            <a:r>
              <a:rPr lang="en-US" dirty="0" err="1">
                <a:latin typeface="Times New Roman" panose="02020603050405020304" pitchFamily="18" charset="0"/>
                <a:cs typeface="Times New Roman" panose="02020603050405020304" pitchFamily="18" charset="0"/>
              </a:rPr>
              <a:t>Leshchyshyn</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2017 ICOTA/SPE </a:t>
            </a:r>
            <a:r>
              <a:rPr lang="en-US" dirty="0" err="1">
                <a:latin typeface="Times New Roman" panose="02020603050405020304" pitchFamily="18" charset="0"/>
                <a:cs typeface="Times New Roman" panose="02020603050405020304" pitchFamily="18" charset="0"/>
              </a:rPr>
              <a:t>Refrac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4026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a:xfrm>
            <a:off x="1524000" y="990600"/>
            <a:ext cx="9067800" cy="471488"/>
          </a:xfrm>
        </p:spPr>
        <p:txBody>
          <a:bodyPr>
            <a:noAutofit/>
          </a:bodyPr>
          <a:lstStyle/>
          <a:p>
            <a:pPr algn="ctr"/>
            <a:r>
              <a:rPr lang="en-US" altLang="en-US" sz="4400" b="0" dirty="0">
                <a:ln w="0"/>
                <a:solidFill>
                  <a:srgbClr val="C00000"/>
                </a:solidFill>
              </a:rPr>
              <a:t>Primary Well Refrac Issues</a:t>
            </a:r>
          </a:p>
        </p:txBody>
      </p:sp>
      <p:sp>
        <p:nvSpPr>
          <p:cNvPr id="278531" name="Content Placeholder 2"/>
          <p:cNvSpPr>
            <a:spLocks noGrp="1"/>
          </p:cNvSpPr>
          <p:nvPr>
            <p:ph idx="1"/>
          </p:nvPr>
        </p:nvSpPr>
        <p:spPr>
          <a:xfrm>
            <a:off x="473241" y="1706562"/>
            <a:ext cx="11718759" cy="4800600"/>
          </a:xfrm>
        </p:spPr>
        <p:txBody>
          <a:bodyPr>
            <a:normAutofit/>
          </a:bodyPr>
          <a:lstStyle/>
          <a:p>
            <a:pPr marL="342900" indent="-342900">
              <a:buClr>
                <a:srgbClr val="C00000"/>
              </a:buClr>
              <a:buFont typeface="Arial" panose="020B0604020202020204" pitchFamily="34" charset="0"/>
              <a:buChar char="•"/>
            </a:pPr>
            <a:r>
              <a:rPr lang="en-US" altLang="en-US" dirty="0"/>
              <a:t>The refrac treatment needs to recharge the existing clusters to prevent infill well asymmetric fractures</a:t>
            </a:r>
          </a:p>
          <a:p>
            <a:pPr marL="342900" indent="-342900">
              <a:buClr>
                <a:srgbClr val="C00000"/>
              </a:buClr>
              <a:buFont typeface="Arial" panose="020B0604020202020204" pitchFamily="34" charset="0"/>
              <a:buChar char="•"/>
            </a:pPr>
            <a:r>
              <a:rPr lang="en-US" altLang="en-US" dirty="0"/>
              <a:t>The treatment should access as much “new rock” as possible to increase primary well production as much as economically possible</a:t>
            </a:r>
          </a:p>
          <a:p>
            <a:pPr marL="342900" indent="-342900">
              <a:buClr>
                <a:srgbClr val="C00000"/>
              </a:buClr>
              <a:buFont typeface="Arial" panose="020B0604020202020204" pitchFamily="34" charset="0"/>
              <a:buChar char="•"/>
            </a:pPr>
            <a:r>
              <a:rPr lang="en-US" altLang="en-US" dirty="0"/>
              <a:t>Both mechanisms require complete isolation of the existing perforations to effectively stimulate both the new and existing clusters</a:t>
            </a:r>
          </a:p>
          <a:p>
            <a:pPr marL="342900" indent="-342900">
              <a:buClr>
                <a:srgbClr val="C00000"/>
              </a:buClr>
              <a:buFont typeface="Arial" panose="020B0604020202020204" pitchFamily="34" charset="0"/>
              <a:buChar char="•"/>
            </a:pPr>
            <a:r>
              <a:rPr lang="en-US" altLang="en-US" dirty="0"/>
              <a:t>Mechanical isolation is strongly recommended vs attempting to divert with chemicals, fiber, or ball sealers</a:t>
            </a:r>
          </a:p>
          <a:p>
            <a:pPr marL="342900" indent="-342900">
              <a:buClr>
                <a:srgbClr val="C00000"/>
              </a:buClr>
              <a:buFont typeface="Arial" panose="020B0604020202020204" pitchFamily="34" charset="0"/>
              <a:buChar char="•"/>
            </a:pPr>
            <a:r>
              <a:rPr lang="en-US" altLang="en-US" dirty="0"/>
              <a:t>The two viable options for mechanical isolation are expandable liners and cemented casing</a:t>
            </a:r>
          </a:p>
        </p:txBody>
      </p:sp>
      <p:sp>
        <p:nvSpPr>
          <p:cNvPr id="278532" name="Slide Number Placeholder 3"/>
          <p:cNvSpPr>
            <a:spLocks noGrp="1"/>
          </p:cNvSpPr>
          <p:nvPr>
            <p:ph type="sldNum" sz="quarter" idx="12"/>
          </p:nvPr>
        </p:nvSpPr>
        <p:spPr>
          <a:xfrm>
            <a:off x="152399" y="614203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5E5F7478-6E02-48FA-A58B-2D76B081C504}" type="slidenum">
              <a:rPr lang="en-US" smtClean="0">
                <a:solidFill>
                  <a:srgbClr val="231F20">
                    <a:tint val="75000"/>
                  </a:srgbClr>
                </a:solidFill>
              </a:rPr>
              <a:pPr>
                <a:spcBef>
                  <a:spcPct val="0"/>
                </a:spcBef>
                <a:buFontTx/>
                <a:buNone/>
              </a:pPr>
              <a:t>16</a:t>
            </a:fld>
            <a:endParaRPr lang="en-US" altLang="en-US" sz="788" dirty="0"/>
          </a:p>
        </p:txBody>
      </p:sp>
    </p:spTree>
    <p:extLst>
      <p:ext uri="{BB962C8B-B14F-4D97-AF65-F5344CB8AC3E}">
        <p14:creationId xmlns:p14="http://schemas.microsoft.com/office/powerpoint/2010/main" val="2982699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13222" y="2225040"/>
            <a:ext cx="4698499" cy="2588352"/>
          </a:xfrm>
          <a:prstGeom prst="rect">
            <a:avLst/>
          </a:prstGeom>
        </p:spPr>
        <p:txBody>
          <a:bodyPr vert="horz" lIns="91440" tIns="45720" rIns="91440" bIns="45720" rtlCol="0" anchor="ctr">
            <a:noAutofit/>
          </a:bodyPr>
          <a:lstStyle>
            <a:lvl1pPr marL="0" indent="0" algn="l" defTabSz="914400" rtl="0" eaLnBrk="1" latinLnBrk="0" hangingPunct="1">
              <a:lnSpc>
                <a:spcPts val="34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gn="ctr"/>
            <a:r>
              <a:rPr lang="en-US" sz="4400" dirty="0">
                <a:solidFill>
                  <a:srgbClr val="C00000"/>
                </a:solidFill>
              </a:rPr>
              <a:t> </a:t>
            </a:r>
            <a:r>
              <a:rPr lang="en-US" sz="4400" b="0" dirty="0" err="1">
                <a:ln w="0"/>
                <a:solidFill>
                  <a:srgbClr val="C00000"/>
                </a:solidFill>
              </a:rPr>
              <a:t>Refrac</a:t>
            </a:r>
            <a:r>
              <a:rPr lang="en-US" sz="4400" b="0" dirty="0">
                <a:ln w="0"/>
                <a:solidFill>
                  <a:srgbClr val="C00000"/>
                </a:solidFill>
              </a:rPr>
              <a:t> Process</a:t>
            </a:r>
          </a:p>
          <a:p>
            <a:pPr algn="ctr"/>
            <a:r>
              <a:rPr lang="en-US" sz="4400" b="0" dirty="0">
                <a:ln w="0"/>
                <a:solidFill>
                  <a:srgbClr val="C00000"/>
                </a:solidFill>
              </a:rPr>
              <a:t>Flow Chart</a:t>
            </a:r>
          </a:p>
        </p:txBody>
      </p:sp>
      <p:sp>
        <p:nvSpPr>
          <p:cNvPr id="74" name="Rectangle: Rounded Corners 73">
            <a:extLst>
              <a:ext uri="{FF2B5EF4-FFF2-40B4-BE49-F238E27FC236}">
                <a16:creationId xmlns:a16="http://schemas.microsoft.com/office/drawing/2014/main" id="{AD6F71D4-2FA3-498E-9EED-EF64C683FFC9}"/>
              </a:ext>
            </a:extLst>
          </p:cNvPr>
          <p:cNvSpPr/>
          <p:nvPr/>
        </p:nvSpPr>
        <p:spPr>
          <a:xfrm>
            <a:off x="5145913" y="990600"/>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3" name="TextBox 12">
            <a:extLst>
              <a:ext uri="{FF2B5EF4-FFF2-40B4-BE49-F238E27FC236}">
                <a16:creationId xmlns:a16="http://schemas.microsoft.com/office/drawing/2014/main" id="{AC585819-36E4-4F5A-A29B-3A8C9AA7BB69}"/>
              </a:ext>
            </a:extLst>
          </p:cNvPr>
          <p:cNvSpPr txBox="1"/>
          <p:nvPr/>
        </p:nvSpPr>
        <p:spPr>
          <a:xfrm>
            <a:off x="5539664" y="1224241"/>
            <a:ext cx="1528816" cy="369332"/>
          </a:xfrm>
          <a:prstGeom prst="rect">
            <a:avLst/>
          </a:prstGeom>
          <a:noFill/>
        </p:spPr>
        <p:txBody>
          <a:bodyPr wrap="none" rtlCol="0">
            <a:spAutoFit/>
          </a:bodyPr>
          <a:lstStyle/>
          <a:p>
            <a:r>
              <a:rPr lang="en-US" b="1" dirty="0"/>
              <a:t>Primary Well?</a:t>
            </a:r>
          </a:p>
        </p:txBody>
      </p:sp>
      <p:cxnSp>
        <p:nvCxnSpPr>
          <p:cNvPr id="16" name="Straight Arrow Connector 15">
            <a:extLst>
              <a:ext uri="{FF2B5EF4-FFF2-40B4-BE49-F238E27FC236}">
                <a16:creationId xmlns:a16="http://schemas.microsoft.com/office/drawing/2014/main" id="{D862BEF6-D90A-4EF0-BA67-D319022CF70D}"/>
              </a:ext>
            </a:extLst>
          </p:cNvPr>
          <p:cNvCxnSpPr>
            <a:cxnSpLocks/>
            <a:stCxn id="74" idx="3"/>
            <a:endCxn id="87" idx="1"/>
          </p:cNvCxnSpPr>
          <p:nvPr/>
        </p:nvCxnSpPr>
        <p:spPr>
          <a:xfrm flipV="1">
            <a:off x="7523354" y="1447798"/>
            <a:ext cx="1356359" cy="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7" name="Rectangle: Rounded Corners 86">
            <a:extLst>
              <a:ext uri="{FF2B5EF4-FFF2-40B4-BE49-F238E27FC236}">
                <a16:creationId xmlns:a16="http://schemas.microsoft.com/office/drawing/2014/main" id="{5CA8C4BB-A97F-4B51-803D-47FDC719107D}"/>
              </a:ext>
            </a:extLst>
          </p:cNvPr>
          <p:cNvSpPr/>
          <p:nvPr/>
        </p:nvSpPr>
        <p:spPr>
          <a:xfrm>
            <a:off x="8879712" y="990598"/>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28" name="TextBox 27">
            <a:extLst>
              <a:ext uri="{FF2B5EF4-FFF2-40B4-BE49-F238E27FC236}">
                <a16:creationId xmlns:a16="http://schemas.microsoft.com/office/drawing/2014/main" id="{B54AE3EA-A7DB-45B5-8D8D-D5F2E5424077}"/>
              </a:ext>
            </a:extLst>
          </p:cNvPr>
          <p:cNvSpPr txBox="1"/>
          <p:nvPr/>
        </p:nvSpPr>
        <p:spPr>
          <a:xfrm>
            <a:off x="8934318" y="990600"/>
            <a:ext cx="2304029" cy="923330"/>
          </a:xfrm>
          <a:prstGeom prst="rect">
            <a:avLst/>
          </a:prstGeom>
          <a:noFill/>
        </p:spPr>
        <p:txBody>
          <a:bodyPr wrap="none" rtlCol="0">
            <a:spAutoFit/>
          </a:bodyPr>
          <a:lstStyle/>
          <a:p>
            <a:pPr algn="ctr"/>
            <a:r>
              <a:rPr lang="en-US" b="1" dirty="0"/>
              <a:t>Refrac needed-save</a:t>
            </a:r>
          </a:p>
          <a:p>
            <a:pPr algn="ctr"/>
            <a:r>
              <a:rPr lang="en-US" b="1" dirty="0"/>
              <a:t>40% of infill well EUR </a:t>
            </a:r>
          </a:p>
          <a:p>
            <a:pPr algn="ctr"/>
            <a:r>
              <a:rPr lang="en-US" b="1" dirty="0"/>
              <a:t>$PV10&gt;&gt; Full Preload</a:t>
            </a:r>
          </a:p>
        </p:txBody>
      </p:sp>
      <p:sp>
        <p:nvSpPr>
          <p:cNvPr id="44" name="TextBox 43">
            <a:extLst>
              <a:ext uri="{FF2B5EF4-FFF2-40B4-BE49-F238E27FC236}">
                <a16:creationId xmlns:a16="http://schemas.microsoft.com/office/drawing/2014/main" id="{53EC4E08-DD1E-4E35-A432-69CA34142B26}"/>
              </a:ext>
            </a:extLst>
          </p:cNvPr>
          <p:cNvSpPr txBox="1"/>
          <p:nvPr/>
        </p:nvSpPr>
        <p:spPr>
          <a:xfrm>
            <a:off x="7896727" y="1078468"/>
            <a:ext cx="493212" cy="369332"/>
          </a:xfrm>
          <a:prstGeom prst="rect">
            <a:avLst/>
          </a:prstGeom>
          <a:noFill/>
        </p:spPr>
        <p:txBody>
          <a:bodyPr wrap="none" rtlCol="0">
            <a:spAutoFit/>
          </a:bodyPr>
          <a:lstStyle/>
          <a:p>
            <a:r>
              <a:rPr lang="en-US" b="1" dirty="0"/>
              <a:t>Yes</a:t>
            </a:r>
          </a:p>
        </p:txBody>
      </p:sp>
      <p:cxnSp>
        <p:nvCxnSpPr>
          <p:cNvPr id="94" name="Straight Arrow Connector 93">
            <a:extLst>
              <a:ext uri="{FF2B5EF4-FFF2-40B4-BE49-F238E27FC236}">
                <a16:creationId xmlns:a16="http://schemas.microsoft.com/office/drawing/2014/main" id="{32271D87-D9D2-48F1-B713-C5616EFFD5F8}"/>
              </a:ext>
            </a:extLst>
          </p:cNvPr>
          <p:cNvCxnSpPr>
            <a:cxnSpLocks/>
          </p:cNvCxnSpPr>
          <p:nvPr/>
        </p:nvCxnSpPr>
        <p:spPr>
          <a:xfrm>
            <a:off x="6220327" y="1905000"/>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tangle: Rounded Corners 94">
            <a:extLst>
              <a:ext uri="{FF2B5EF4-FFF2-40B4-BE49-F238E27FC236}">
                <a16:creationId xmlns:a16="http://schemas.microsoft.com/office/drawing/2014/main" id="{D5F70C7D-88ED-4C88-957D-B64C81921A52}"/>
              </a:ext>
            </a:extLst>
          </p:cNvPr>
          <p:cNvSpPr/>
          <p:nvPr/>
        </p:nvSpPr>
        <p:spPr>
          <a:xfrm>
            <a:off x="5145913" y="2514600"/>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45" name="TextBox 44">
            <a:extLst>
              <a:ext uri="{FF2B5EF4-FFF2-40B4-BE49-F238E27FC236}">
                <a16:creationId xmlns:a16="http://schemas.microsoft.com/office/drawing/2014/main" id="{170200F4-8844-4444-AFF3-3F39C4945101}"/>
              </a:ext>
            </a:extLst>
          </p:cNvPr>
          <p:cNvSpPr txBox="1"/>
          <p:nvPr/>
        </p:nvSpPr>
        <p:spPr>
          <a:xfrm>
            <a:off x="5368831" y="2667001"/>
            <a:ext cx="1703864" cy="646331"/>
          </a:xfrm>
          <a:prstGeom prst="rect">
            <a:avLst/>
          </a:prstGeom>
          <a:noFill/>
        </p:spPr>
        <p:txBody>
          <a:bodyPr wrap="none" rtlCol="0">
            <a:spAutoFit/>
          </a:bodyPr>
          <a:lstStyle/>
          <a:p>
            <a:pPr algn="ctr"/>
            <a:r>
              <a:rPr lang="en-US" b="1" dirty="0"/>
              <a:t>Recovery Factor</a:t>
            </a:r>
          </a:p>
          <a:p>
            <a:pPr algn="ctr"/>
            <a:r>
              <a:rPr lang="en-US" b="1" dirty="0"/>
              <a:t>Analysis</a:t>
            </a:r>
          </a:p>
        </p:txBody>
      </p:sp>
      <p:sp>
        <p:nvSpPr>
          <p:cNvPr id="46" name="TextBox 45">
            <a:extLst>
              <a:ext uri="{FF2B5EF4-FFF2-40B4-BE49-F238E27FC236}">
                <a16:creationId xmlns:a16="http://schemas.microsoft.com/office/drawing/2014/main" id="{2C9B413B-7224-4E1D-9A2D-77AA36620B24}"/>
              </a:ext>
            </a:extLst>
          </p:cNvPr>
          <p:cNvSpPr txBox="1"/>
          <p:nvPr/>
        </p:nvSpPr>
        <p:spPr>
          <a:xfrm>
            <a:off x="6220327" y="2057400"/>
            <a:ext cx="460382" cy="369332"/>
          </a:xfrm>
          <a:prstGeom prst="rect">
            <a:avLst/>
          </a:prstGeom>
          <a:noFill/>
        </p:spPr>
        <p:txBody>
          <a:bodyPr wrap="none" rtlCol="0">
            <a:spAutoFit/>
          </a:bodyPr>
          <a:lstStyle/>
          <a:p>
            <a:r>
              <a:rPr lang="en-US" b="1" dirty="0"/>
              <a:t>No</a:t>
            </a:r>
          </a:p>
        </p:txBody>
      </p:sp>
      <p:cxnSp>
        <p:nvCxnSpPr>
          <p:cNvPr id="49" name="Straight Arrow Connector 48">
            <a:extLst>
              <a:ext uri="{FF2B5EF4-FFF2-40B4-BE49-F238E27FC236}">
                <a16:creationId xmlns:a16="http://schemas.microsoft.com/office/drawing/2014/main" id="{A9670B39-1CC2-4D33-BF36-6AA254BC2289}"/>
              </a:ext>
            </a:extLst>
          </p:cNvPr>
          <p:cNvCxnSpPr>
            <a:cxnSpLocks/>
          </p:cNvCxnSpPr>
          <p:nvPr/>
        </p:nvCxnSpPr>
        <p:spPr>
          <a:xfrm>
            <a:off x="7591927" y="2971800"/>
            <a:ext cx="12801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CFA66073-46C9-4E70-9F1A-BCFC1B6F4D77}"/>
              </a:ext>
            </a:extLst>
          </p:cNvPr>
          <p:cNvSpPr txBox="1"/>
          <p:nvPr/>
        </p:nvSpPr>
        <p:spPr>
          <a:xfrm>
            <a:off x="7462292" y="2691826"/>
            <a:ext cx="1445910" cy="584775"/>
          </a:xfrm>
          <a:prstGeom prst="rect">
            <a:avLst/>
          </a:prstGeom>
          <a:noFill/>
        </p:spPr>
        <p:txBody>
          <a:bodyPr wrap="none" rtlCol="0">
            <a:spAutoFit/>
          </a:bodyPr>
          <a:lstStyle/>
          <a:p>
            <a:pPr algn="ctr"/>
            <a:r>
              <a:rPr lang="en-US" sz="1600" b="1" dirty="0"/>
              <a:t>OIP Economic?</a:t>
            </a:r>
          </a:p>
          <a:p>
            <a:pPr algn="ctr"/>
            <a:r>
              <a:rPr lang="en-US" sz="1600" b="1" dirty="0"/>
              <a:t>Yes</a:t>
            </a:r>
          </a:p>
        </p:txBody>
      </p:sp>
      <p:sp>
        <p:nvSpPr>
          <p:cNvPr id="100" name="Rectangle: Rounded Corners 99">
            <a:extLst>
              <a:ext uri="{FF2B5EF4-FFF2-40B4-BE49-F238E27FC236}">
                <a16:creationId xmlns:a16="http://schemas.microsoft.com/office/drawing/2014/main" id="{9DBB90C1-64F4-4A47-8A93-44286D3AC5AB}"/>
              </a:ext>
            </a:extLst>
          </p:cNvPr>
          <p:cNvSpPr/>
          <p:nvPr/>
        </p:nvSpPr>
        <p:spPr>
          <a:xfrm>
            <a:off x="8879713" y="2514600"/>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05" name="TextBox 104">
            <a:extLst>
              <a:ext uri="{FF2B5EF4-FFF2-40B4-BE49-F238E27FC236}">
                <a16:creationId xmlns:a16="http://schemas.microsoft.com/office/drawing/2014/main" id="{F7F1BCAA-7215-4B31-BF45-DD21754558FA}"/>
              </a:ext>
            </a:extLst>
          </p:cNvPr>
          <p:cNvSpPr txBox="1"/>
          <p:nvPr/>
        </p:nvSpPr>
        <p:spPr>
          <a:xfrm>
            <a:off x="6320284" y="3453826"/>
            <a:ext cx="1445909" cy="584775"/>
          </a:xfrm>
          <a:prstGeom prst="rect">
            <a:avLst/>
          </a:prstGeom>
          <a:noFill/>
        </p:spPr>
        <p:txBody>
          <a:bodyPr wrap="none" rtlCol="0">
            <a:spAutoFit/>
          </a:bodyPr>
          <a:lstStyle/>
          <a:p>
            <a:r>
              <a:rPr lang="en-US" sz="1600" b="1" dirty="0"/>
              <a:t>OIP Economic?</a:t>
            </a:r>
          </a:p>
          <a:p>
            <a:r>
              <a:rPr lang="en-US" sz="1600" b="1" dirty="0"/>
              <a:t>No</a:t>
            </a:r>
          </a:p>
        </p:txBody>
      </p:sp>
      <p:sp>
        <p:nvSpPr>
          <p:cNvPr id="106" name="Rectangle: Rounded Corners 105">
            <a:extLst>
              <a:ext uri="{FF2B5EF4-FFF2-40B4-BE49-F238E27FC236}">
                <a16:creationId xmlns:a16="http://schemas.microsoft.com/office/drawing/2014/main" id="{16E69C4D-6B37-4CCA-94D1-C9B7689D2584}"/>
              </a:ext>
            </a:extLst>
          </p:cNvPr>
          <p:cNvSpPr/>
          <p:nvPr/>
        </p:nvSpPr>
        <p:spPr>
          <a:xfrm>
            <a:off x="5035417" y="4038598"/>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07" name="TextBox 106">
            <a:extLst>
              <a:ext uri="{FF2B5EF4-FFF2-40B4-BE49-F238E27FC236}">
                <a16:creationId xmlns:a16="http://schemas.microsoft.com/office/drawing/2014/main" id="{A388228E-036A-4EA0-A972-F190BB5C9290}"/>
              </a:ext>
            </a:extLst>
          </p:cNvPr>
          <p:cNvSpPr txBox="1"/>
          <p:nvPr/>
        </p:nvSpPr>
        <p:spPr>
          <a:xfrm>
            <a:off x="5572968" y="4184087"/>
            <a:ext cx="1313501" cy="646331"/>
          </a:xfrm>
          <a:prstGeom prst="rect">
            <a:avLst/>
          </a:prstGeom>
          <a:noFill/>
        </p:spPr>
        <p:txBody>
          <a:bodyPr wrap="none" rtlCol="0">
            <a:spAutoFit/>
          </a:bodyPr>
          <a:lstStyle/>
          <a:p>
            <a:pPr algn="ctr"/>
            <a:r>
              <a:rPr lang="en-US" b="1" dirty="0"/>
              <a:t>Not a refrac</a:t>
            </a:r>
          </a:p>
          <a:p>
            <a:pPr algn="ctr"/>
            <a:r>
              <a:rPr lang="en-US" b="1" dirty="0"/>
              <a:t>candidate</a:t>
            </a:r>
          </a:p>
        </p:txBody>
      </p:sp>
      <p:sp>
        <p:nvSpPr>
          <p:cNvPr id="55" name="TextBox 54">
            <a:extLst>
              <a:ext uri="{FF2B5EF4-FFF2-40B4-BE49-F238E27FC236}">
                <a16:creationId xmlns:a16="http://schemas.microsoft.com/office/drawing/2014/main" id="{A6E935EA-A9D7-4739-AD42-FCAD39950BA5}"/>
              </a:ext>
            </a:extLst>
          </p:cNvPr>
          <p:cNvSpPr txBox="1"/>
          <p:nvPr/>
        </p:nvSpPr>
        <p:spPr>
          <a:xfrm>
            <a:off x="8930108" y="2806301"/>
            <a:ext cx="2255874" cy="369332"/>
          </a:xfrm>
          <a:prstGeom prst="rect">
            <a:avLst/>
          </a:prstGeom>
          <a:noFill/>
        </p:spPr>
        <p:txBody>
          <a:bodyPr wrap="none" rtlCol="0">
            <a:spAutoFit/>
          </a:bodyPr>
          <a:lstStyle/>
          <a:p>
            <a:r>
              <a:rPr lang="en-US" b="1" dirty="0"/>
              <a:t>Refrac options review</a:t>
            </a:r>
          </a:p>
        </p:txBody>
      </p:sp>
      <p:sp>
        <p:nvSpPr>
          <p:cNvPr id="109" name="Rectangle: Rounded Corners 108">
            <a:extLst>
              <a:ext uri="{FF2B5EF4-FFF2-40B4-BE49-F238E27FC236}">
                <a16:creationId xmlns:a16="http://schemas.microsoft.com/office/drawing/2014/main" id="{CECCC4A0-1050-4E2B-A3D1-0D7A8DC0A22F}"/>
              </a:ext>
            </a:extLst>
          </p:cNvPr>
          <p:cNvSpPr/>
          <p:nvPr/>
        </p:nvSpPr>
        <p:spPr>
          <a:xfrm>
            <a:off x="8803513" y="4038600"/>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10" name="TextBox 109">
            <a:extLst>
              <a:ext uri="{FF2B5EF4-FFF2-40B4-BE49-F238E27FC236}">
                <a16:creationId xmlns:a16="http://schemas.microsoft.com/office/drawing/2014/main" id="{92B2FBD1-25E9-48A3-A32A-413F898D6CB3}"/>
              </a:ext>
            </a:extLst>
          </p:cNvPr>
          <p:cNvSpPr txBox="1"/>
          <p:nvPr/>
        </p:nvSpPr>
        <p:spPr>
          <a:xfrm>
            <a:off x="8784622" y="4138136"/>
            <a:ext cx="2447080" cy="738664"/>
          </a:xfrm>
          <a:prstGeom prst="rect">
            <a:avLst/>
          </a:prstGeom>
          <a:noFill/>
        </p:spPr>
        <p:txBody>
          <a:bodyPr wrap="none" rtlCol="0">
            <a:spAutoFit/>
          </a:bodyPr>
          <a:lstStyle/>
          <a:p>
            <a:r>
              <a:rPr lang="en-US" sz="1400" b="1" dirty="0"/>
              <a:t>Most efficient: Expandables</a:t>
            </a:r>
          </a:p>
          <a:p>
            <a:r>
              <a:rPr lang="en-US" sz="1400" b="1" dirty="0"/>
              <a:t>Less efficient: Cemented liners</a:t>
            </a:r>
          </a:p>
          <a:p>
            <a:r>
              <a:rPr lang="en-US" sz="1400" b="1" dirty="0"/>
              <a:t>Random results: Diverters</a:t>
            </a:r>
          </a:p>
        </p:txBody>
      </p:sp>
      <p:sp>
        <p:nvSpPr>
          <p:cNvPr id="115" name="Rectangle: Rounded Corners 114">
            <a:extLst>
              <a:ext uri="{FF2B5EF4-FFF2-40B4-BE49-F238E27FC236}">
                <a16:creationId xmlns:a16="http://schemas.microsoft.com/office/drawing/2014/main" id="{CAFF286C-FA6C-4901-A33C-FB05DE365502}"/>
              </a:ext>
            </a:extLst>
          </p:cNvPr>
          <p:cNvSpPr/>
          <p:nvPr/>
        </p:nvSpPr>
        <p:spPr>
          <a:xfrm>
            <a:off x="8811127" y="5562600"/>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rgbClr val="FF0000"/>
              </a:solidFill>
            </a:endParaRPr>
          </a:p>
        </p:txBody>
      </p:sp>
      <p:sp>
        <p:nvSpPr>
          <p:cNvPr id="117" name="TextBox 116">
            <a:extLst>
              <a:ext uri="{FF2B5EF4-FFF2-40B4-BE49-F238E27FC236}">
                <a16:creationId xmlns:a16="http://schemas.microsoft.com/office/drawing/2014/main" id="{CFBACA38-46D7-4666-85C3-2BDDF29DB495}"/>
              </a:ext>
            </a:extLst>
          </p:cNvPr>
          <p:cNvSpPr txBox="1"/>
          <p:nvPr/>
        </p:nvSpPr>
        <p:spPr>
          <a:xfrm>
            <a:off x="8833407" y="5533024"/>
            <a:ext cx="2329227" cy="923330"/>
          </a:xfrm>
          <a:prstGeom prst="rect">
            <a:avLst/>
          </a:prstGeom>
          <a:noFill/>
        </p:spPr>
        <p:txBody>
          <a:bodyPr wrap="none" rtlCol="0">
            <a:spAutoFit/>
          </a:bodyPr>
          <a:lstStyle/>
          <a:p>
            <a:pPr algn="ctr"/>
            <a:r>
              <a:rPr lang="en-US" b="1" dirty="0"/>
              <a:t>Implement refrac</a:t>
            </a:r>
          </a:p>
          <a:p>
            <a:pPr algn="ctr"/>
            <a:r>
              <a:rPr lang="en-US" b="1" dirty="0"/>
              <a:t>13.3 ft 1 shot/cluster</a:t>
            </a:r>
          </a:p>
          <a:p>
            <a:pPr algn="ctr"/>
            <a:r>
              <a:rPr lang="en-US" b="1" dirty="0"/>
              <a:t>XLE &amp; PnP Frac Gen 3+</a:t>
            </a:r>
          </a:p>
        </p:txBody>
      </p:sp>
      <p:cxnSp>
        <p:nvCxnSpPr>
          <p:cNvPr id="57" name="Straight Arrow Connector 56">
            <a:extLst>
              <a:ext uri="{FF2B5EF4-FFF2-40B4-BE49-F238E27FC236}">
                <a16:creationId xmlns:a16="http://schemas.microsoft.com/office/drawing/2014/main" id="{2799B6AF-D5FA-4B44-926C-7028077C31C4}"/>
              </a:ext>
            </a:extLst>
          </p:cNvPr>
          <p:cNvCxnSpPr>
            <a:cxnSpLocks/>
            <a:endCxn id="120" idx="3"/>
          </p:cNvCxnSpPr>
          <p:nvPr/>
        </p:nvCxnSpPr>
        <p:spPr>
          <a:xfrm flipH="1">
            <a:off x="7453819" y="6006644"/>
            <a:ext cx="1281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0" name="Rectangle: Rounded Corners 119">
            <a:extLst>
              <a:ext uri="{FF2B5EF4-FFF2-40B4-BE49-F238E27FC236}">
                <a16:creationId xmlns:a16="http://schemas.microsoft.com/office/drawing/2014/main" id="{47C117DD-D57C-4816-8D9F-15569C905DD9}"/>
              </a:ext>
            </a:extLst>
          </p:cNvPr>
          <p:cNvSpPr/>
          <p:nvPr/>
        </p:nvSpPr>
        <p:spPr>
          <a:xfrm>
            <a:off x="5076378" y="5549444"/>
            <a:ext cx="2377440" cy="9144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60" name="TextBox 59">
            <a:extLst>
              <a:ext uri="{FF2B5EF4-FFF2-40B4-BE49-F238E27FC236}">
                <a16:creationId xmlns:a16="http://schemas.microsoft.com/office/drawing/2014/main" id="{335214B1-7ABC-4FD4-9BAE-4735FA4990C0}"/>
              </a:ext>
            </a:extLst>
          </p:cNvPr>
          <p:cNvSpPr txBox="1"/>
          <p:nvPr/>
        </p:nvSpPr>
        <p:spPr>
          <a:xfrm>
            <a:off x="5334420" y="5663626"/>
            <a:ext cx="1864806" cy="646331"/>
          </a:xfrm>
          <a:prstGeom prst="rect">
            <a:avLst/>
          </a:prstGeom>
          <a:noFill/>
        </p:spPr>
        <p:txBody>
          <a:bodyPr wrap="none" rtlCol="0">
            <a:spAutoFit/>
          </a:bodyPr>
          <a:lstStyle/>
          <a:p>
            <a:pPr algn="ctr"/>
            <a:r>
              <a:rPr lang="en-US" b="1" dirty="0"/>
              <a:t>Zipper fracs for</a:t>
            </a:r>
          </a:p>
          <a:p>
            <a:pPr algn="ctr"/>
            <a:r>
              <a:rPr lang="en-US" b="1" dirty="0"/>
              <a:t>Infill wells on pad</a:t>
            </a:r>
          </a:p>
        </p:txBody>
      </p:sp>
      <p:cxnSp>
        <p:nvCxnSpPr>
          <p:cNvPr id="31" name="Straight Arrow Connector 30">
            <a:extLst>
              <a:ext uri="{FF2B5EF4-FFF2-40B4-BE49-F238E27FC236}">
                <a16:creationId xmlns:a16="http://schemas.microsoft.com/office/drawing/2014/main" id="{C2545066-C31B-46F5-890F-D5A9A689088C}"/>
              </a:ext>
            </a:extLst>
          </p:cNvPr>
          <p:cNvCxnSpPr>
            <a:cxnSpLocks/>
          </p:cNvCxnSpPr>
          <p:nvPr/>
        </p:nvCxnSpPr>
        <p:spPr>
          <a:xfrm>
            <a:off x="9954127" y="1905000"/>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A44854A-9CB3-4875-BB0E-460C73D5EAFB}"/>
              </a:ext>
            </a:extLst>
          </p:cNvPr>
          <p:cNvCxnSpPr>
            <a:cxnSpLocks/>
          </p:cNvCxnSpPr>
          <p:nvPr/>
        </p:nvCxnSpPr>
        <p:spPr>
          <a:xfrm>
            <a:off x="9954127" y="3398520"/>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B81DA1D8-C1AA-4968-93FC-E0E39FCB6604}"/>
              </a:ext>
            </a:extLst>
          </p:cNvPr>
          <p:cNvCxnSpPr>
            <a:cxnSpLocks/>
          </p:cNvCxnSpPr>
          <p:nvPr/>
        </p:nvCxnSpPr>
        <p:spPr>
          <a:xfrm>
            <a:off x="9954127" y="4922520"/>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FD3572E4-37B4-4E1A-9285-C81C9185E7D7}"/>
              </a:ext>
            </a:extLst>
          </p:cNvPr>
          <p:cNvCxnSpPr>
            <a:cxnSpLocks/>
          </p:cNvCxnSpPr>
          <p:nvPr/>
        </p:nvCxnSpPr>
        <p:spPr>
          <a:xfrm>
            <a:off x="6220327" y="3398520"/>
            <a:ext cx="0" cy="6400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095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6493-DAC4-4D96-81FF-92956854D833}"/>
              </a:ext>
            </a:extLst>
          </p:cNvPr>
          <p:cNvSpPr>
            <a:spLocks noGrp="1"/>
          </p:cNvSpPr>
          <p:nvPr>
            <p:ph type="title"/>
          </p:nvPr>
        </p:nvSpPr>
        <p:spPr>
          <a:xfrm>
            <a:off x="1665993" y="952570"/>
            <a:ext cx="8860013" cy="736005"/>
          </a:xfrm>
        </p:spPr>
        <p:txBody>
          <a:bodyPr>
            <a:noAutofit/>
          </a:bodyPr>
          <a:lstStyle/>
          <a:p>
            <a:pPr algn="ctr"/>
            <a:r>
              <a:rPr lang="en-US" sz="4400" b="0" dirty="0" err="1">
                <a:ln w="0"/>
                <a:solidFill>
                  <a:srgbClr val="C00000"/>
                </a:solidFill>
              </a:rPr>
              <a:t>Refrac</a:t>
            </a:r>
            <a:r>
              <a:rPr lang="en-US" sz="4400" b="0" dirty="0">
                <a:ln w="0"/>
                <a:solidFill>
                  <a:srgbClr val="C00000"/>
                </a:solidFill>
              </a:rPr>
              <a:t> Isolation Options</a:t>
            </a:r>
          </a:p>
        </p:txBody>
      </p:sp>
      <p:sp>
        <p:nvSpPr>
          <p:cNvPr id="3" name="Content Placeholder 2">
            <a:extLst>
              <a:ext uri="{FF2B5EF4-FFF2-40B4-BE49-F238E27FC236}">
                <a16:creationId xmlns:a16="http://schemas.microsoft.com/office/drawing/2014/main" id="{4A90C384-C872-478F-BF68-7B18C053EF4B}"/>
              </a:ext>
            </a:extLst>
          </p:cNvPr>
          <p:cNvSpPr>
            <a:spLocks noGrp="1"/>
          </p:cNvSpPr>
          <p:nvPr>
            <p:ph idx="1"/>
          </p:nvPr>
        </p:nvSpPr>
        <p:spPr>
          <a:xfrm>
            <a:off x="424045" y="1688575"/>
            <a:ext cx="11381874" cy="5131395"/>
          </a:xfrm>
        </p:spPr>
        <p:txBody>
          <a:bodyPr anchor="ctr">
            <a:normAutofit/>
          </a:bodyPr>
          <a:lstStyle/>
          <a:p>
            <a:pPr marL="342900" indent="-342900">
              <a:buClr>
                <a:srgbClr val="C00000"/>
              </a:buClr>
              <a:buFont typeface="Arial" panose="020B0604020202020204" pitchFamily="34" charset="0"/>
              <a:buChar char="•"/>
            </a:pPr>
            <a:r>
              <a:rPr lang="en-US" dirty="0"/>
              <a:t>There are several options available for executing refracs using either diverters or mechanical isolation</a:t>
            </a:r>
          </a:p>
          <a:p>
            <a:pPr marL="342900" indent="-342900">
              <a:buClr>
                <a:srgbClr val="C00000"/>
              </a:buClr>
              <a:buFont typeface="Arial" panose="020B0604020202020204" pitchFamily="34" charset="0"/>
              <a:buChar char="•"/>
            </a:pPr>
            <a:r>
              <a:rPr lang="en-US" dirty="0"/>
              <a:t>For mechanical isolation the two main options are cemented or expandable liners</a:t>
            </a:r>
          </a:p>
          <a:p>
            <a:pPr lvl="1">
              <a:buClr>
                <a:srgbClr val="C00000"/>
              </a:buClr>
            </a:pPr>
            <a:r>
              <a:rPr lang="en-US" sz="2800" dirty="0"/>
              <a:t>The combination of Extreme Limited Entry and expandable liners provides a means for:</a:t>
            </a:r>
          </a:p>
          <a:p>
            <a:pPr lvl="3">
              <a:buClr>
                <a:srgbClr val="C00000"/>
              </a:buClr>
            </a:pPr>
            <a:r>
              <a:rPr lang="en-US" sz="2800" dirty="0"/>
              <a:t>Fewer stages than cemented liners via higher pump rates allowing for more clusters per stage</a:t>
            </a:r>
          </a:p>
          <a:p>
            <a:pPr lvl="3">
              <a:buClr>
                <a:srgbClr val="C00000"/>
              </a:buClr>
            </a:pPr>
            <a:r>
              <a:rPr lang="en-US" sz="2800" dirty="0"/>
              <a:t>Lower cost of stimulation than cemented liners</a:t>
            </a:r>
          </a:p>
          <a:p>
            <a:pPr lvl="3">
              <a:buClr>
                <a:srgbClr val="C00000"/>
              </a:buClr>
            </a:pPr>
            <a:r>
              <a:rPr lang="en-US" sz="2800" dirty="0"/>
              <a:t>Lower cost per barrel of oil produced than cemented liners</a:t>
            </a:r>
          </a:p>
          <a:p>
            <a:pPr>
              <a:buClr>
                <a:srgbClr val="C00000"/>
              </a:buClr>
            </a:pPr>
            <a:r>
              <a:rPr lang="en-US" dirty="0">
                <a:solidFill>
                  <a:srgbClr val="FF0000"/>
                </a:solidFill>
              </a:rPr>
              <a:t>The process has similar benefits for new well completions</a:t>
            </a:r>
          </a:p>
          <a:p>
            <a:pPr>
              <a:buClr>
                <a:srgbClr val="C00000"/>
              </a:buClr>
            </a:pPr>
            <a:endParaRPr lang="en-US" dirty="0"/>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352926" y="6199931"/>
            <a:ext cx="2918593"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18</a:t>
            </a:fld>
            <a:endParaRPr lang="en-US" altLang="en-US" dirty="0"/>
          </a:p>
        </p:txBody>
      </p:sp>
    </p:spTree>
    <p:extLst>
      <p:ext uri="{BB962C8B-B14F-4D97-AF65-F5344CB8AC3E}">
        <p14:creationId xmlns:p14="http://schemas.microsoft.com/office/powerpoint/2010/main" val="40425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Title 1"/>
          <p:cNvSpPr>
            <a:spLocks noGrp="1"/>
          </p:cNvSpPr>
          <p:nvPr>
            <p:ph type="title"/>
          </p:nvPr>
        </p:nvSpPr>
        <p:spPr>
          <a:xfrm>
            <a:off x="1106902" y="982575"/>
            <a:ext cx="9950116" cy="365125"/>
          </a:xfrm>
        </p:spPr>
        <p:txBody>
          <a:bodyPr>
            <a:noAutofit/>
          </a:bodyPr>
          <a:lstStyle/>
          <a:p>
            <a:pPr algn="ctr"/>
            <a:r>
              <a:rPr lang="en-US" altLang="en-US" sz="4400" b="0" dirty="0">
                <a:ln w="0"/>
                <a:solidFill>
                  <a:srgbClr val="C00000"/>
                </a:solidFill>
              </a:rPr>
              <a:t>Perforating Best Practices Horizontal Wells</a:t>
            </a:r>
          </a:p>
        </p:txBody>
      </p:sp>
      <p:sp>
        <p:nvSpPr>
          <p:cNvPr id="278531" name="Content Placeholder 2"/>
          <p:cNvSpPr>
            <a:spLocks noGrp="1"/>
          </p:cNvSpPr>
          <p:nvPr>
            <p:ph idx="1"/>
          </p:nvPr>
        </p:nvSpPr>
        <p:spPr>
          <a:xfrm>
            <a:off x="248654" y="1744575"/>
            <a:ext cx="11606462" cy="4495800"/>
          </a:xfrm>
        </p:spPr>
        <p:txBody>
          <a:bodyPr>
            <a:normAutofit lnSpcReduction="10000"/>
          </a:bodyPr>
          <a:lstStyle/>
          <a:p>
            <a:pPr marL="342900" indent="-342900">
              <a:buClr>
                <a:srgbClr val="C00000"/>
              </a:buClr>
              <a:buFont typeface="Arial" panose="020B0604020202020204" pitchFamily="34" charset="0"/>
              <a:buChar char="•"/>
            </a:pPr>
            <a:r>
              <a:rPr lang="en-US" altLang="en-US" dirty="0"/>
              <a:t>Latest advances in fiber optic technology have validated the minimum pressure drop across the perforations to maximize cluster efficiency</a:t>
            </a:r>
          </a:p>
          <a:p>
            <a:pPr marL="342900" indent="-342900">
              <a:buClr>
                <a:srgbClr val="C00000"/>
              </a:buClr>
              <a:buFont typeface="Arial" panose="020B0604020202020204" pitchFamily="34" charset="0"/>
              <a:buChar char="•"/>
            </a:pPr>
            <a:r>
              <a:rPr lang="en-US" altLang="en-US" dirty="0"/>
              <a:t>Two studies (SPE 189880/184834) have shown that 2000 psi is the minimum number for the pad and 1500 psi at the end of the job after perf erosion</a:t>
            </a:r>
          </a:p>
          <a:p>
            <a:pPr marL="342900" indent="-342900">
              <a:buClr>
                <a:srgbClr val="C00000"/>
              </a:buClr>
              <a:buFont typeface="Arial" panose="020B0604020202020204" pitchFamily="34" charset="0"/>
              <a:buChar char="•"/>
            </a:pPr>
            <a:r>
              <a:rPr lang="en-US" altLang="en-US" dirty="0"/>
              <a:t>Designing the completion for the 1500 psi post erosion target is recommended and this will typically result in an initial pressure drop greater than 2000 psi (2500 psi +/-)</a:t>
            </a:r>
          </a:p>
          <a:p>
            <a:pPr marL="342900" indent="-342900">
              <a:buClr>
                <a:srgbClr val="C00000"/>
              </a:buClr>
              <a:buFont typeface="Arial" panose="020B0604020202020204" pitchFamily="34" charset="0"/>
              <a:buChar char="•"/>
            </a:pPr>
            <a:r>
              <a:rPr lang="en-US" altLang="en-US" dirty="0"/>
              <a:t>Perforations need to be uniform size, conventional charges not used due to irregular hole sizes</a:t>
            </a:r>
          </a:p>
          <a:p>
            <a:pPr marL="342900" indent="-342900">
              <a:buClr>
                <a:srgbClr val="C00000"/>
              </a:buClr>
              <a:buFont typeface="Arial" panose="020B0604020202020204" pitchFamily="34" charset="0"/>
              <a:buChar char="•"/>
            </a:pPr>
            <a:r>
              <a:rPr lang="en-US" altLang="en-US" dirty="0"/>
              <a:t>A critical rate of 6 BPM/cluster is proposed and this typically overrides the number of clusters from the delta p calculation and larger holes are needed</a:t>
            </a:r>
          </a:p>
        </p:txBody>
      </p:sp>
      <p:sp>
        <p:nvSpPr>
          <p:cNvPr id="278532" name="Slide Number Placeholder 3"/>
          <p:cNvSpPr>
            <a:spLocks noGrp="1"/>
          </p:cNvSpPr>
          <p:nvPr>
            <p:ph type="sldNum" sz="quarter" idx="12"/>
          </p:nvPr>
        </p:nvSpPr>
        <p:spPr>
          <a:xfrm>
            <a:off x="248653" y="6284157"/>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buFontTx/>
              <a:buNone/>
            </a:pPr>
            <a:fld id="{5E5F7478-6E02-48FA-A58B-2D76B081C504}" type="slidenum">
              <a:rPr lang="en-US" smtClean="0">
                <a:solidFill>
                  <a:srgbClr val="231F20">
                    <a:tint val="75000"/>
                  </a:srgbClr>
                </a:solidFill>
              </a:rPr>
              <a:pPr>
                <a:spcBef>
                  <a:spcPct val="0"/>
                </a:spcBef>
                <a:buFontTx/>
                <a:buNone/>
              </a:pPr>
              <a:t>19</a:t>
            </a:fld>
            <a:endParaRPr lang="en-US" altLang="en-US" sz="788" dirty="0"/>
          </a:p>
        </p:txBody>
      </p:sp>
    </p:spTree>
    <p:extLst>
      <p:ext uri="{BB962C8B-B14F-4D97-AF65-F5344CB8AC3E}">
        <p14:creationId xmlns:p14="http://schemas.microsoft.com/office/powerpoint/2010/main" val="129263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0C384-C872-478F-BF68-7B18C053EF4B}"/>
              </a:ext>
            </a:extLst>
          </p:cNvPr>
          <p:cNvSpPr>
            <a:spLocks noGrp="1"/>
          </p:cNvSpPr>
          <p:nvPr>
            <p:ph idx="1"/>
          </p:nvPr>
        </p:nvSpPr>
        <p:spPr>
          <a:xfrm>
            <a:off x="365760" y="1721800"/>
            <a:ext cx="11369040" cy="4792814"/>
          </a:xfrm>
          <a:noFill/>
          <a:ln>
            <a:noFill/>
          </a:ln>
        </p:spPr>
        <p:txBody>
          <a:bodyPr>
            <a:normAutofit/>
          </a:bodyPr>
          <a:lstStyle/>
          <a:p>
            <a:pPr marL="285750" indent="-285750">
              <a:buClr>
                <a:srgbClr val="C00000"/>
              </a:buClr>
              <a:buFont typeface="Arial" panose="020B0604020202020204" pitchFamily="34" charset="0"/>
              <a:buChar char="•"/>
            </a:pPr>
            <a:r>
              <a:rPr lang="en-US" dirty="0"/>
              <a:t>Extreme limited entry (XLE) provides a mechanism to stimulate short spaced clusters (13.3 ft spacing proposed) with high cluster efficiency (85%)</a:t>
            </a:r>
          </a:p>
          <a:p>
            <a:pPr marL="514350" lvl="1" indent="-285750">
              <a:buClr>
                <a:srgbClr val="C00000"/>
              </a:buClr>
            </a:pPr>
            <a:r>
              <a:rPr lang="en-US" dirty="0"/>
              <a:t>Higher SRV=higher EURs 100% of the time </a:t>
            </a:r>
            <a:endParaRPr lang="en-US" sz="2800" dirty="0"/>
          </a:p>
          <a:p>
            <a:pPr marL="285750" indent="-285750">
              <a:buClr>
                <a:srgbClr val="C00000"/>
              </a:buClr>
              <a:buFont typeface="Arial" panose="020B0604020202020204" pitchFamily="34" charset="0"/>
              <a:buChar char="•"/>
            </a:pPr>
            <a:r>
              <a:rPr lang="en-US" dirty="0"/>
              <a:t>If the number of perfs per cluster are limited (one is proposed) and the hole size is uniform stage lengths can be increased without decreasing the overall SRV with a 1500 psi pressure drop across perfs post erosion</a:t>
            </a:r>
          </a:p>
          <a:p>
            <a:pPr marL="285750" indent="-285750">
              <a:buClr>
                <a:srgbClr val="C00000"/>
              </a:buClr>
              <a:buFont typeface="Arial" panose="020B0604020202020204" pitchFamily="34" charset="0"/>
              <a:buChar char="•"/>
            </a:pPr>
            <a:r>
              <a:rPr lang="en-US" dirty="0"/>
              <a:t>85 BPM with an expandable liner can frac a 7500 ft lateral with 38 stages vs 47 stages required if the max rate is 65 BPM with a 3.5 in cemented liner</a:t>
            </a:r>
          </a:p>
          <a:p>
            <a:pPr marL="285750" indent="-285750">
              <a:buClr>
                <a:srgbClr val="C00000"/>
              </a:buClr>
              <a:buFont typeface="Arial" panose="020B0604020202020204" pitchFamily="34" charset="0"/>
              <a:buChar char="•"/>
            </a:pPr>
            <a:r>
              <a:rPr lang="en-US" dirty="0"/>
              <a:t>While the expandable option up front AFE is higher than a cemented liner the elimination of 8 frac stages results in 2 fewer pumping days and a return on the incremental investment in the expandable of 6.5 to 1</a:t>
            </a:r>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457200" y="6492875"/>
            <a:ext cx="2133600"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2</a:t>
            </a:fld>
            <a:endParaRPr lang="en-US" altLang="en-US" dirty="0"/>
          </a:p>
        </p:txBody>
      </p:sp>
      <p:sp>
        <p:nvSpPr>
          <p:cNvPr id="6" name="Title 5">
            <a:extLst>
              <a:ext uri="{FF2B5EF4-FFF2-40B4-BE49-F238E27FC236}">
                <a16:creationId xmlns:a16="http://schemas.microsoft.com/office/drawing/2014/main" id="{889F7AC2-E142-45C7-9EF6-E0A4DF8EFA0D}"/>
              </a:ext>
            </a:extLst>
          </p:cNvPr>
          <p:cNvSpPr>
            <a:spLocks noGrp="1"/>
          </p:cNvSpPr>
          <p:nvPr>
            <p:ph type="title"/>
          </p:nvPr>
        </p:nvSpPr>
        <p:spPr>
          <a:xfrm>
            <a:off x="192492" y="947896"/>
            <a:ext cx="11369040" cy="501968"/>
          </a:xfrm>
        </p:spPr>
        <p:txBody>
          <a:bodyPr/>
          <a:lstStyle/>
          <a:p>
            <a:r>
              <a:rPr lang="en-US" sz="4400" b="0" dirty="0">
                <a:solidFill>
                  <a:srgbClr val="C00000"/>
                </a:solidFill>
              </a:rPr>
              <a:t>Executive Summary</a:t>
            </a:r>
          </a:p>
        </p:txBody>
      </p:sp>
    </p:spTree>
    <p:extLst>
      <p:ext uri="{BB962C8B-B14F-4D97-AF65-F5344CB8AC3E}">
        <p14:creationId xmlns:p14="http://schemas.microsoft.com/office/powerpoint/2010/main" val="195072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5E534-D02B-459F-B519-2E96CB414104}"/>
              </a:ext>
            </a:extLst>
          </p:cNvPr>
          <p:cNvSpPr>
            <a:spLocks noGrp="1"/>
          </p:cNvSpPr>
          <p:nvPr>
            <p:ph type="title"/>
          </p:nvPr>
        </p:nvSpPr>
        <p:spPr>
          <a:xfrm>
            <a:off x="793537" y="931475"/>
            <a:ext cx="10578837" cy="565249"/>
          </a:xfrm>
        </p:spPr>
        <p:txBody>
          <a:bodyPr>
            <a:noAutofit/>
          </a:bodyPr>
          <a:lstStyle/>
          <a:p>
            <a:pPr algn="ctr"/>
            <a:r>
              <a:rPr lang="en-US" sz="4400" b="0" dirty="0">
                <a:ln w="0"/>
                <a:solidFill>
                  <a:srgbClr val="C00000"/>
                </a:solidFill>
              </a:rPr>
              <a:t>Perforation Cluster Optimization</a:t>
            </a:r>
          </a:p>
        </p:txBody>
      </p:sp>
      <p:sp>
        <p:nvSpPr>
          <p:cNvPr id="4" name="Content Placeholder 3">
            <a:extLst>
              <a:ext uri="{FF2B5EF4-FFF2-40B4-BE49-F238E27FC236}">
                <a16:creationId xmlns:a16="http://schemas.microsoft.com/office/drawing/2014/main" id="{58315CC6-D661-4680-B5FF-C2742DEF7112}"/>
              </a:ext>
            </a:extLst>
          </p:cNvPr>
          <p:cNvSpPr>
            <a:spLocks noGrp="1"/>
          </p:cNvSpPr>
          <p:nvPr>
            <p:ph idx="1"/>
          </p:nvPr>
        </p:nvSpPr>
        <p:spPr>
          <a:xfrm>
            <a:off x="288758" y="1698286"/>
            <a:ext cx="11694695" cy="5033146"/>
          </a:xfrm>
          <a:noFill/>
          <a:ln>
            <a:noFill/>
          </a:ln>
        </p:spPr>
        <p:txBody>
          <a:bodyPr>
            <a:noAutofit/>
          </a:bodyPr>
          <a:lstStyle/>
          <a:p>
            <a:pPr marL="285750" indent="-285750">
              <a:buClr>
                <a:srgbClr val="C00000"/>
              </a:buClr>
              <a:buFont typeface="Arial" panose="020B0604020202020204" pitchFamily="34" charset="0"/>
              <a:buChar char="•"/>
            </a:pPr>
            <a:r>
              <a:rPr lang="en-US" dirty="0"/>
              <a:t>Soft rock (Eagle Ford, Woodford, Marcellus) recommended cluster spacing 13.3 ft to maximize SRV and recharge old fractures, 20 ft for Permian</a:t>
            </a:r>
          </a:p>
          <a:p>
            <a:pPr marL="285750" indent="-285750">
              <a:buClr>
                <a:srgbClr val="C00000"/>
              </a:buClr>
              <a:buFont typeface="Arial" panose="020B0604020202020204" pitchFamily="34" charset="0"/>
              <a:buChar char="•"/>
            </a:pPr>
            <a:r>
              <a:rPr lang="en-US" dirty="0"/>
              <a:t>Recommend 1 shot per cluster on the top of the casing to facilitate estimation of cluster efficiency from a step down test</a:t>
            </a:r>
          </a:p>
          <a:p>
            <a:pPr marL="285750" indent="-285750">
              <a:buClr>
                <a:srgbClr val="C00000"/>
              </a:buClr>
              <a:buFont typeface="Arial" panose="020B0604020202020204" pitchFamily="34" charset="0"/>
              <a:buChar char="•"/>
            </a:pPr>
            <a:r>
              <a:rPr lang="en-US" dirty="0"/>
              <a:t>Zero degree phasing is SOP for fiber optic wells and there are no indications that well performance has been affected</a:t>
            </a:r>
          </a:p>
          <a:p>
            <a:pPr marL="285750" indent="-285750">
              <a:buClr>
                <a:srgbClr val="C00000"/>
              </a:buClr>
              <a:buFont typeface="Arial" panose="020B0604020202020204" pitchFamily="34" charset="0"/>
              <a:buChar char="•"/>
            </a:pPr>
            <a:r>
              <a:rPr lang="en-US" sz="2800" dirty="0"/>
              <a:t>The recommended strategy is one 0.40-0.50 inch diameter hole per cluster</a:t>
            </a:r>
          </a:p>
          <a:p>
            <a:pPr marL="285750" indent="-285750">
              <a:buClr>
                <a:srgbClr val="C00000"/>
              </a:buClr>
              <a:buFont typeface="Arial" panose="020B0604020202020204" pitchFamily="34" charset="0"/>
              <a:buChar char="•"/>
            </a:pPr>
            <a:r>
              <a:rPr lang="en-US" sz="2800" dirty="0"/>
              <a:t>Target is to get at least a 2000 psi pressure drop across the perforations pre-erosion and a 1500 psi drop post-erosion</a:t>
            </a:r>
          </a:p>
          <a:p>
            <a:pPr marL="285750" indent="-285750">
              <a:buClr>
                <a:srgbClr val="C00000"/>
              </a:buClr>
              <a:buFont typeface="Arial" panose="020B0604020202020204" pitchFamily="34" charset="0"/>
              <a:buChar char="•"/>
            </a:pPr>
            <a:r>
              <a:rPr lang="en-US" sz="2800" dirty="0"/>
              <a:t>May need higher </a:t>
            </a:r>
            <a:r>
              <a:rPr lang="en-US" dirty="0"/>
              <a:t>pressure drop </a:t>
            </a:r>
            <a:r>
              <a:rPr lang="en-US" sz="2800" dirty="0"/>
              <a:t>if primary well highly depleted</a:t>
            </a:r>
          </a:p>
        </p:txBody>
      </p:sp>
      <p:sp>
        <p:nvSpPr>
          <p:cNvPr id="3" name="Slide Number Placeholder 2">
            <a:extLst>
              <a:ext uri="{FF2B5EF4-FFF2-40B4-BE49-F238E27FC236}">
                <a16:creationId xmlns:a16="http://schemas.microsoft.com/office/drawing/2014/main" id="{8F90609D-6FF8-4A1C-87DA-55B5300E3C58}"/>
              </a:ext>
            </a:extLst>
          </p:cNvPr>
          <p:cNvSpPr>
            <a:spLocks noGrp="1"/>
          </p:cNvSpPr>
          <p:nvPr>
            <p:ph type="sldNum" sz="quarter" idx="12"/>
          </p:nvPr>
        </p:nvSpPr>
        <p:spPr>
          <a:xfrm>
            <a:off x="27783" y="6259951"/>
            <a:ext cx="2961447"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20</a:t>
            </a:fld>
            <a:endParaRPr lang="en-US" altLang="en-US" dirty="0"/>
          </a:p>
        </p:txBody>
      </p:sp>
    </p:spTree>
    <p:extLst>
      <p:ext uri="{BB962C8B-B14F-4D97-AF65-F5344CB8AC3E}">
        <p14:creationId xmlns:p14="http://schemas.microsoft.com/office/powerpoint/2010/main" val="357224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A4B958F-8234-4F29-A00E-DBC61FCE1C52}"/>
              </a:ext>
            </a:extLst>
          </p:cNvPr>
          <p:cNvSpPr>
            <a:spLocks noGrp="1"/>
          </p:cNvSpPr>
          <p:nvPr>
            <p:ph type="sldNum" sz="quarter" idx="12"/>
          </p:nvPr>
        </p:nvSpPr>
        <p:spPr>
          <a:xfrm>
            <a:off x="8610600" y="7126368"/>
            <a:ext cx="2743200" cy="365125"/>
          </a:xfrm>
        </p:spPr>
        <p:txBody>
          <a:bodyPr/>
          <a:lstStyle/>
          <a:p>
            <a:pPr>
              <a:defRPr/>
            </a:pPr>
            <a:fld id="{0C909D09-1CB1-40AE-99A5-6CEECEB5D1C9}" type="slidenum">
              <a:rPr lang="en-US" altLang="en-US" smtClean="0"/>
              <a:pPr>
                <a:defRPr/>
              </a:pPr>
              <a:t>21</a:t>
            </a:fld>
            <a:endParaRPr lang="en-US" altLang="en-US" dirty="0"/>
          </a:p>
        </p:txBody>
      </p:sp>
      <p:sp>
        <p:nvSpPr>
          <p:cNvPr id="6" name="Title 5">
            <a:extLst>
              <a:ext uri="{FF2B5EF4-FFF2-40B4-BE49-F238E27FC236}">
                <a16:creationId xmlns:a16="http://schemas.microsoft.com/office/drawing/2014/main" id="{61BFB5F7-809E-4ADE-91E4-E03BFD728675}"/>
              </a:ext>
            </a:extLst>
          </p:cNvPr>
          <p:cNvSpPr>
            <a:spLocks noGrp="1"/>
          </p:cNvSpPr>
          <p:nvPr>
            <p:ph type="title"/>
          </p:nvPr>
        </p:nvSpPr>
        <p:spPr>
          <a:xfrm>
            <a:off x="2213882" y="846218"/>
            <a:ext cx="7886700" cy="643914"/>
          </a:xfrm>
        </p:spPr>
        <p:txBody>
          <a:bodyPr>
            <a:noAutofit/>
          </a:bodyPr>
          <a:lstStyle/>
          <a:p>
            <a:pPr algn="ctr"/>
            <a:r>
              <a:rPr lang="en-US" sz="4400" b="0" dirty="0">
                <a:ln w="0"/>
                <a:solidFill>
                  <a:srgbClr val="C00000"/>
                </a:solidFill>
              </a:rPr>
              <a:t>XLE Optimization Spreadsheet</a:t>
            </a:r>
          </a:p>
        </p:txBody>
      </p:sp>
      <p:pic>
        <p:nvPicPr>
          <p:cNvPr id="2" name="Picture 1">
            <a:extLst>
              <a:ext uri="{FF2B5EF4-FFF2-40B4-BE49-F238E27FC236}">
                <a16:creationId xmlns:a16="http://schemas.microsoft.com/office/drawing/2014/main" id="{28A8ACF1-6E89-4F4E-B1A0-A6858C8B5420}"/>
              </a:ext>
            </a:extLst>
          </p:cNvPr>
          <p:cNvPicPr>
            <a:picLocks noChangeAspect="1"/>
          </p:cNvPicPr>
          <p:nvPr/>
        </p:nvPicPr>
        <p:blipFill>
          <a:blip r:embed="rId3"/>
          <a:stretch>
            <a:fillRect/>
          </a:stretch>
        </p:blipFill>
        <p:spPr>
          <a:xfrm>
            <a:off x="2339229" y="1697565"/>
            <a:ext cx="7906811" cy="4811101"/>
          </a:xfrm>
          <a:prstGeom prst="rect">
            <a:avLst/>
          </a:prstGeom>
        </p:spPr>
      </p:pic>
    </p:spTree>
    <p:extLst>
      <p:ext uri="{BB962C8B-B14F-4D97-AF65-F5344CB8AC3E}">
        <p14:creationId xmlns:p14="http://schemas.microsoft.com/office/powerpoint/2010/main" val="3459465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6493-DAC4-4D96-81FF-92956854D833}"/>
              </a:ext>
            </a:extLst>
          </p:cNvPr>
          <p:cNvSpPr>
            <a:spLocks noGrp="1"/>
          </p:cNvSpPr>
          <p:nvPr>
            <p:ph type="title"/>
          </p:nvPr>
        </p:nvSpPr>
        <p:spPr>
          <a:xfrm>
            <a:off x="1524000" y="1030623"/>
            <a:ext cx="9067799" cy="565249"/>
          </a:xfrm>
        </p:spPr>
        <p:txBody>
          <a:bodyPr>
            <a:noAutofit/>
          </a:bodyPr>
          <a:lstStyle/>
          <a:p>
            <a:pPr algn="ctr"/>
            <a:r>
              <a:rPr lang="en-US" sz="4400" b="0" dirty="0">
                <a:solidFill>
                  <a:srgbClr val="C00000"/>
                </a:solidFill>
              </a:rPr>
              <a:t>XLE and Fracture Driven Interactions</a:t>
            </a:r>
          </a:p>
        </p:txBody>
      </p:sp>
      <p:sp>
        <p:nvSpPr>
          <p:cNvPr id="3" name="Content Placeholder 2">
            <a:extLst>
              <a:ext uri="{FF2B5EF4-FFF2-40B4-BE49-F238E27FC236}">
                <a16:creationId xmlns:a16="http://schemas.microsoft.com/office/drawing/2014/main" id="{4A90C384-C872-478F-BF68-7B18C053EF4B}"/>
              </a:ext>
            </a:extLst>
          </p:cNvPr>
          <p:cNvSpPr>
            <a:spLocks noGrp="1"/>
          </p:cNvSpPr>
          <p:nvPr>
            <p:ph idx="1"/>
          </p:nvPr>
        </p:nvSpPr>
        <p:spPr>
          <a:xfrm>
            <a:off x="457200" y="1787443"/>
            <a:ext cx="11397916" cy="5544752"/>
          </a:xfrm>
        </p:spPr>
        <p:txBody>
          <a:bodyPr>
            <a:normAutofit/>
          </a:bodyPr>
          <a:lstStyle/>
          <a:p>
            <a:pPr marL="342900" indent="-342900">
              <a:buClr>
                <a:srgbClr val="C00000"/>
              </a:buClr>
              <a:buFont typeface="Arial" panose="020B0604020202020204" pitchFamily="34" charset="0"/>
              <a:buChar char="•"/>
            </a:pPr>
            <a:r>
              <a:rPr lang="en-US" dirty="0"/>
              <a:t>The shortened cluster spacing results in smaller fracs at each cluster with reduced frac height and frac length</a:t>
            </a:r>
          </a:p>
          <a:p>
            <a:pPr lvl="1">
              <a:buClr>
                <a:srgbClr val="C00000"/>
              </a:buClr>
            </a:pPr>
            <a:r>
              <a:rPr lang="en-US" dirty="0"/>
              <a:t>  PXD presented a microseismic survey from a shortened cluster spacing job (15-25 ft) that had the appearance of a “cigar” around the lateral</a:t>
            </a:r>
          </a:p>
          <a:p>
            <a:pPr marL="342900" indent="-342900">
              <a:buClr>
                <a:srgbClr val="C00000"/>
              </a:buClr>
              <a:buFont typeface="Arial" panose="020B0604020202020204" pitchFamily="34" charset="0"/>
              <a:buChar char="•"/>
            </a:pPr>
            <a:r>
              <a:rPr lang="en-US" dirty="0"/>
              <a:t>The shortened length of the frac reduces the probability of infill FDIs</a:t>
            </a:r>
          </a:p>
          <a:p>
            <a:pPr marL="342900" indent="-342900">
              <a:buClr>
                <a:srgbClr val="C00000"/>
              </a:buClr>
              <a:buFont typeface="Arial" panose="020B0604020202020204" pitchFamily="34" charset="0"/>
              <a:buChar char="•"/>
            </a:pPr>
            <a:r>
              <a:rPr lang="en-US" dirty="0"/>
              <a:t>XLE should be superior to intra-stage diversion in this regard as it divides the fluid flow relatively uniformly vs the random diversion process that can result in “flyers” taking off toward the offset primary well</a:t>
            </a:r>
          </a:p>
          <a:p>
            <a:pPr marL="342900" indent="-342900">
              <a:buClr>
                <a:srgbClr val="C00000"/>
              </a:buClr>
              <a:buFont typeface="Arial" panose="020B0604020202020204" pitchFamily="34" charset="0"/>
              <a:buChar char="•"/>
            </a:pPr>
            <a:r>
              <a:rPr lang="en-US" dirty="0"/>
              <a:t>The clusters need to be as close as possible (13 to 20 ft) to ensure existing drained clusters are recharged in addition to stimulating “new rock” in the SRV maximization process</a:t>
            </a:r>
          </a:p>
          <a:p>
            <a:pPr marL="342900" indent="-342900">
              <a:buClr>
                <a:srgbClr val="C00000"/>
              </a:buClr>
              <a:buFont typeface="Arial" panose="020B0604020202020204" pitchFamily="34" charset="0"/>
              <a:buChar char="•"/>
            </a:pPr>
            <a:endParaRPr lang="en-US" sz="1000" dirty="0"/>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457200" y="6492875"/>
            <a:ext cx="2133600"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22</a:t>
            </a:fld>
            <a:endParaRPr lang="en-US" altLang="en-US" dirty="0"/>
          </a:p>
        </p:txBody>
      </p:sp>
    </p:spTree>
    <p:extLst>
      <p:ext uri="{BB962C8B-B14F-4D97-AF65-F5344CB8AC3E}">
        <p14:creationId xmlns:p14="http://schemas.microsoft.com/office/powerpoint/2010/main" val="1971688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6493-DAC4-4D96-81FF-92956854D833}"/>
              </a:ext>
            </a:extLst>
          </p:cNvPr>
          <p:cNvSpPr>
            <a:spLocks noGrp="1"/>
          </p:cNvSpPr>
          <p:nvPr>
            <p:ph type="title"/>
          </p:nvPr>
        </p:nvSpPr>
        <p:spPr>
          <a:xfrm>
            <a:off x="130630" y="899997"/>
            <a:ext cx="11970326" cy="565249"/>
          </a:xfrm>
        </p:spPr>
        <p:txBody>
          <a:bodyPr>
            <a:noAutofit/>
          </a:bodyPr>
          <a:lstStyle/>
          <a:p>
            <a:pPr algn="ctr"/>
            <a:r>
              <a:rPr lang="en-US" sz="4400" b="0" dirty="0">
                <a:solidFill>
                  <a:srgbClr val="C00000"/>
                </a:solidFill>
              </a:rPr>
              <a:t>XLE vs Diversion and Engineered Completions</a:t>
            </a:r>
          </a:p>
        </p:txBody>
      </p:sp>
      <p:sp>
        <p:nvSpPr>
          <p:cNvPr id="3" name="Content Placeholder 2">
            <a:extLst>
              <a:ext uri="{FF2B5EF4-FFF2-40B4-BE49-F238E27FC236}">
                <a16:creationId xmlns:a16="http://schemas.microsoft.com/office/drawing/2014/main" id="{4A90C384-C872-478F-BF68-7B18C053EF4B}"/>
              </a:ext>
            </a:extLst>
          </p:cNvPr>
          <p:cNvSpPr>
            <a:spLocks noGrp="1"/>
          </p:cNvSpPr>
          <p:nvPr>
            <p:ph idx="1"/>
          </p:nvPr>
        </p:nvSpPr>
        <p:spPr>
          <a:xfrm>
            <a:off x="457200" y="1642011"/>
            <a:ext cx="11397916" cy="4850864"/>
          </a:xfrm>
        </p:spPr>
        <p:txBody>
          <a:bodyPr>
            <a:normAutofit fontScale="40000" lnSpcReduction="20000"/>
          </a:bodyPr>
          <a:lstStyle/>
          <a:p>
            <a:pPr marL="342900" indent="-342900">
              <a:buClr>
                <a:srgbClr val="C00000"/>
              </a:buClr>
              <a:buFont typeface="Arial" panose="020B0604020202020204" pitchFamily="34" charset="0"/>
              <a:buChar char="•"/>
            </a:pPr>
            <a:r>
              <a:rPr lang="en-US" sz="7000" dirty="0"/>
              <a:t>While all three options have similar published cluster efficiencies in the 85% range, XLE is recommended over the other two options:</a:t>
            </a:r>
          </a:p>
          <a:p>
            <a:pPr marL="800100" lvl="1" indent="-342900">
              <a:buClr>
                <a:srgbClr val="C00000"/>
              </a:buClr>
              <a:buFont typeface="Arial" panose="020B0604020202020204" pitchFamily="34" charset="0"/>
              <a:buChar char="•"/>
            </a:pPr>
            <a:r>
              <a:rPr lang="en-US" sz="7000" dirty="0"/>
              <a:t>While intra-stage diversion is fine for new well completions,  in a  </a:t>
            </a:r>
            <a:r>
              <a:rPr lang="en-US" sz="7000" dirty="0" err="1"/>
              <a:t>refrac</a:t>
            </a:r>
            <a:r>
              <a:rPr lang="en-US" sz="7000" dirty="0"/>
              <a:t> they can prematurely plug off significantly depleted clusters and create an asymmetric fracture at that cluster</a:t>
            </a:r>
          </a:p>
          <a:p>
            <a:pPr marL="1257300" lvl="2" indent="-342900">
              <a:buClr>
                <a:srgbClr val="C00000"/>
              </a:buClr>
              <a:buFont typeface="Arial" panose="020B0604020202020204" pitchFamily="34" charset="0"/>
              <a:buChar char="•"/>
            </a:pPr>
            <a:r>
              <a:rPr lang="en-US" sz="7000" dirty="0"/>
              <a:t>With typically large primary well cluster spacing this can be significant and infill well EUR losses can occur</a:t>
            </a:r>
          </a:p>
          <a:p>
            <a:pPr marL="800100" lvl="1" indent="-342900">
              <a:buClr>
                <a:srgbClr val="C00000"/>
              </a:buClr>
              <a:buFont typeface="Arial" panose="020B0604020202020204" pitchFamily="34" charset="0"/>
              <a:buChar char="•"/>
            </a:pPr>
            <a:r>
              <a:rPr lang="en-US" sz="7000" dirty="0"/>
              <a:t>For engineered completions the cluster spacing needs to be a maximum of 13-15 ft to avoid gaps in the SRV and to ensure proximity to depleted clusters.  Closer spacing has been attempted in the low modulus Eagle Ford and the operator that tested that is now using 15 ft cluster spacing</a:t>
            </a:r>
          </a:p>
          <a:p>
            <a:pPr marL="1257300" lvl="2" indent="-342900">
              <a:buClr>
                <a:srgbClr val="C00000"/>
              </a:buClr>
              <a:buFont typeface="Arial" panose="020B0604020202020204" pitchFamily="34" charset="0"/>
              <a:buChar char="•"/>
            </a:pPr>
            <a:r>
              <a:rPr lang="en-US" sz="7000" dirty="0"/>
              <a:t>This is exacerbated in higher modulus rock such as the Permian Basin organic shales, 20 ft spacing there is adequate based on tracer data</a:t>
            </a:r>
          </a:p>
          <a:p>
            <a:pPr marL="800100" lvl="1" indent="-342900">
              <a:buClr>
                <a:srgbClr val="C00000"/>
              </a:buClr>
              <a:buFont typeface="Arial" panose="020B0604020202020204" pitchFamily="34" charset="0"/>
              <a:buChar char="•"/>
            </a:pPr>
            <a:endParaRPr lang="en-US" sz="1000" dirty="0"/>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457200" y="6492875"/>
            <a:ext cx="2133600"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23</a:t>
            </a:fld>
            <a:endParaRPr lang="en-US" altLang="en-US" dirty="0"/>
          </a:p>
        </p:txBody>
      </p:sp>
    </p:spTree>
    <p:extLst>
      <p:ext uri="{BB962C8B-B14F-4D97-AF65-F5344CB8AC3E}">
        <p14:creationId xmlns:p14="http://schemas.microsoft.com/office/powerpoint/2010/main" val="3023221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0C384-C872-478F-BF68-7B18C053EF4B}"/>
              </a:ext>
            </a:extLst>
          </p:cNvPr>
          <p:cNvSpPr>
            <a:spLocks noGrp="1"/>
          </p:cNvSpPr>
          <p:nvPr>
            <p:ph idx="1"/>
          </p:nvPr>
        </p:nvSpPr>
        <p:spPr>
          <a:xfrm>
            <a:off x="304800" y="1818577"/>
            <a:ext cx="11357811" cy="5601778"/>
          </a:xfrm>
          <a:noFill/>
          <a:ln>
            <a:noFill/>
          </a:ln>
        </p:spPr>
        <p:txBody>
          <a:bodyPr>
            <a:normAutofit/>
          </a:bodyPr>
          <a:lstStyle/>
          <a:p>
            <a:pPr marL="285750" indent="-285750">
              <a:buClr>
                <a:srgbClr val="C00000"/>
              </a:buClr>
              <a:buFont typeface="Arial" panose="020B0604020202020204" pitchFamily="34" charset="0"/>
              <a:buChar char="•"/>
            </a:pPr>
            <a:r>
              <a:rPr lang="en-US" dirty="0"/>
              <a:t>Refraccing organic shale primary wells is critical to the economics of a DSU</a:t>
            </a:r>
          </a:p>
          <a:p>
            <a:pPr marL="285750" indent="-285750">
              <a:buClr>
                <a:srgbClr val="C00000"/>
              </a:buClr>
              <a:buFont typeface="Arial" panose="020B0604020202020204" pitchFamily="34" charset="0"/>
              <a:buChar char="•"/>
            </a:pPr>
            <a:r>
              <a:rPr lang="en-US" dirty="0"/>
              <a:t>If an infill well frac hits the primary well depleted zones asymmetric fracs can result in a 40% EUR loss in the infill well ($6.8 MM PV10 600 MBO well)</a:t>
            </a:r>
          </a:p>
          <a:p>
            <a:pPr marL="285750" indent="-285750">
              <a:buClr>
                <a:srgbClr val="C00000"/>
              </a:buClr>
              <a:buFont typeface="Arial" panose="020B0604020202020204" pitchFamily="34" charset="0"/>
              <a:buChar char="•"/>
            </a:pPr>
            <a:r>
              <a:rPr lang="en-US" dirty="0"/>
              <a:t>“Preload” treatments do not prevent this loss unless 100% of the fluid removed from the reservoir is replaced and original pore pressure restored</a:t>
            </a:r>
          </a:p>
          <a:p>
            <a:pPr marL="285750" indent="-285750">
              <a:buClr>
                <a:srgbClr val="C00000"/>
              </a:buClr>
              <a:buFont typeface="Arial" panose="020B0604020202020204" pitchFamily="34" charset="0"/>
              <a:buChar char="•"/>
            </a:pPr>
            <a:r>
              <a:rPr lang="en-US" dirty="0"/>
              <a:t>Refracting the primary well has a $4.2 million incremental value over a full volume preload</a:t>
            </a:r>
          </a:p>
          <a:p>
            <a:pPr marL="285750" indent="-285750">
              <a:buClr>
                <a:srgbClr val="C00000"/>
              </a:buClr>
              <a:buFont typeface="Arial" panose="020B0604020202020204" pitchFamily="34" charset="0"/>
              <a:buChar char="•"/>
            </a:pPr>
            <a:r>
              <a:rPr lang="en-US" dirty="0"/>
              <a:t>While mechanical isolation with expandable liners, short cluster spacing, and XLE is more expensive on the front end than cemented liners the return on the incremental up front investment ranges from 1.7 to 2.3 vs 4 inch flush joint cemented and from 4.6 to 6.5 for 3.5 inch cemented liners</a:t>
            </a:r>
            <a:endParaRPr lang="en-US" sz="2400" dirty="0"/>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44396" y="6797673"/>
            <a:ext cx="2952530"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24</a:t>
            </a:fld>
            <a:endParaRPr lang="en-US" altLang="en-US" dirty="0"/>
          </a:p>
        </p:txBody>
      </p:sp>
      <p:sp>
        <p:nvSpPr>
          <p:cNvPr id="7" name="Title 1">
            <a:extLst>
              <a:ext uri="{FF2B5EF4-FFF2-40B4-BE49-F238E27FC236}">
                <a16:creationId xmlns:a16="http://schemas.microsoft.com/office/drawing/2014/main" id="{7F289481-156A-4755-B731-4F9DBC46A9AF}"/>
              </a:ext>
            </a:extLst>
          </p:cNvPr>
          <p:cNvSpPr txBox="1">
            <a:spLocks/>
          </p:cNvSpPr>
          <p:nvPr/>
        </p:nvSpPr>
        <p:spPr>
          <a:xfrm>
            <a:off x="-12754" y="1159366"/>
            <a:ext cx="12231912" cy="565249"/>
          </a:xfrm>
          <a:prstGeom prst="rect">
            <a:avLst/>
          </a:prstGeom>
        </p:spPr>
        <p:txBody>
          <a:bodyPr vert="horz" lIns="91440" tIns="45720" rIns="91440" bIns="45720" rtlCol="0" anchor="ctr">
            <a:noAutofit/>
          </a:bodyPr>
          <a:lstStyle>
            <a:lvl1pPr marL="0" indent="0" algn="l" defTabSz="914400" rtl="0" eaLnBrk="1" latinLnBrk="0" hangingPunct="1">
              <a:lnSpc>
                <a:spcPts val="34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gn="ctr"/>
            <a:r>
              <a:rPr lang="en-US" sz="4400" b="0" dirty="0">
                <a:ln w="0"/>
                <a:solidFill>
                  <a:srgbClr val="C00000"/>
                </a:solidFill>
              </a:rPr>
              <a:t>Summary and Conclusions</a:t>
            </a:r>
          </a:p>
        </p:txBody>
      </p:sp>
    </p:spTree>
    <p:extLst>
      <p:ext uri="{BB962C8B-B14F-4D97-AF65-F5344CB8AC3E}">
        <p14:creationId xmlns:p14="http://schemas.microsoft.com/office/powerpoint/2010/main" val="9256777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90C384-C872-478F-BF68-7B18C053EF4B}"/>
              </a:ext>
            </a:extLst>
          </p:cNvPr>
          <p:cNvSpPr>
            <a:spLocks noGrp="1"/>
          </p:cNvSpPr>
          <p:nvPr>
            <p:ph idx="1"/>
          </p:nvPr>
        </p:nvSpPr>
        <p:spPr>
          <a:xfrm>
            <a:off x="304800" y="1818577"/>
            <a:ext cx="11357811" cy="5601778"/>
          </a:xfrm>
          <a:noFill/>
          <a:ln>
            <a:noFill/>
          </a:ln>
        </p:spPr>
        <p:txBody>
          <a:bodyPr>
            <a:normAutofit/>
          </a:bodyPr>
          <a:lstStyle/>
          <a:p>
            <a:pPr marL="285750" indent="-285750">
              <a:buClr>
                <a:srgbClr val="C00000"/>
              </a:buClr>
              <a:buFont typeface="Arial" panose="020B0604020202020204" pitchFamily="34" charset="0"/>
              <a:buChar char="•"/>
            </a:pPr>
            <a:r>
              <a:rPr lang="en-US" sz="2400" dirty="0"/>
              <a:t>Matt Meiners, Tina </a:t>
            </a:r>
            <a:r>
              <a:rPr lang="en-US" sz="2400" dirty="0" err="1"/>
              <a:t>Tallant</a:t>
            </a:r>
            <a:r>
              <a:rPr lang="en-US" sz="2400" dirty="0"/>
              <a:t>, Dustin Dell, and John </a:t>
            </a:r>
            <a:r>
              <a:rPr lang="en-US" sz="2400" dirty="0" err="1"/>
              <a:t>Callais</a:t>
            </a:r>
            <a:r>
              <a:rPr lang="en-US" sz="2400" dirty="0"/>
              <a:t> for their inputs</a:t>
            </a:r>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44396" y="6797673"/>
            <a:ext cx="2952530"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25</a:t>
            </a:fld>
            <a:endParaRPr lang="en-US" altLang="en-US" dirty="0"/>
          </a:p>
        </p:txBody>
      </p:sp>
      <p:sp>
        <p:nvSpPr>
          <p:cNvPr id="7" name="Title 1">
            <a:extLst>
              <a:ext uri="{FF2B5EF4-FFF2-40B4-BE49-F238E27FC236}">
                <a16:creationId xmlns:a16="http://schemas.microsoft.com/office/drawing/2014/main" id="{7F289481-156A-4755-B731-4F9DBC46A9AF}"/>
              </a:ext>
            </a:extLst>
          </p:cNvPr>
          <p:cNvSpPr txBox="1">
            <a:spLocks/>
          </p:cNvSpPr>
          <p:nvPr/>
        </p:nvSpPr>
        <p:spPr>
          <a:xfrm>
            <a:off x="-39912" y="1083698"/>
            <a:ext cx="12231912" cy="565249"/>
          </a:xfrm>
          <a:prstGeom prst="rect">
            <a:avLst/>
          </a:prstGeom>
        </p:spPr>
        <p:txBody>
          <a:bodyPr vert="horz" lIns="91440" tIns="45720" rIns="91440" bIns="45720" rtlCol="0" anchor="ctr">
            <a:noAutofit/>
          </a:bodyPr>
          <a:lstStyle>
            <a:lvl1pPr marL="0" indent="0" algn="l" defTabSz="914400" rtl="0" eaLnBrk="1" latinLnBrk="0" hangingPunct="1">
              <a:lnSpc>
                <a:spcPts val="34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gn="ctr"/>
            <a:r>
              <a:rPr lang="en-US" sz="4400" b="0" dirty="0">
                <a:ln w="0"/>
                <a:solidFill>
                  <a:srgbClr val="C00000"/>
                </a:solidFill>
              </a:rPr>
              <a:t>Thanks to:</a:t>
            </a:r>
          </a:p>
        </p:txBody>
      </p:sp>
    </p:spTree>
    <p:extLst>
      <p:ext uri="{BB962C8B-B14F-4D97-AF65-F5344CB8AC3E}">
        <p14:creationId xmlns:p14="http://schemas.microsoft.com/office/powerpoint/2010/main" val="1987315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20FC79-1B05-42B9-861A-B56F7DC78B87}"/>
              </a:ext>
            </a:extLst>
          </p:cNvPr>
          <p:cNvSpPr>
            <a:spLocks noGrp="1"/>
          </p:cNvSpPr>
          <p:nvPr>
            <p:ph type="title"/>
          </p:nvPr>
        </p:nvSpPr>
        <p:spPr>
          <a:xfrm>
            <a:off x="1026691" y="970543"/>
            <a:ext cx="10142621" cy="782848"/>
          </a:xfrm>
        </p:spPr>
        <p:txBody>
          <a:bodyPr>
            <a:noAutofit/>
          </a:bodyPr>
          <a:lstStyle/>
          <a:p>
            <a:pPr algn="ctr"/>
            <a:r>
              <a:rPr lang="en-US" sz="4400" b="0" dirty="0">
                <a:ln w="0"/>
                <a:solidFill>
                  <a:srgbClr val="C00000"/>
                </a:solidFill>
              </a:rPr>
              <a:t>Expandable vs Cemented Liner Comparison</a:t>
            </a:r>
          </a:p>
        </p:txBody>
      </p:sp>
      <p:sp>
        <p:nvSpPr>
          <p:cNvPr id="3" name="Slide Number Placeholder 2">
            <a:extLst>
              <a:ext uri="{FF2B5EF4-FFF2-40B4-BE49-F238E27FC236}">
                <a16:creationId xmlns:a16="http://schemas.microsoft.com/office/drawing/2014/main" id="{5A4B958F-8234-4F29-A00E-DBC61FCE1C52}"/>
              </a:ext>
            </a:extLst>
          </p:cNvPr>
          <p:cNvSpPr>
            <a:spLocks noGrp="1"/>
          </p:cNvSpPr>
          <p:nvPr>
            <p:ph type="sldNum" sz="quarter" idx="12"/>
          </p:nvPr>
        </p:nvSpPr>
        <p:spPr>
          <a:xfrm>
            <a:off x="8610600" y="7174493"/>
            <a:ext cx="2743200" cy="365125"/>
          </a:xfrm>
        </p:spPr>
        <p:txBody>
          <a:bodyPr/>
          <a:lstStyle/>
          <a:p>
            <a:pPr>
              <a:defRPr/>
            </a:pPr>
            <a:fld id="{0C909D09-1CB1-40AE-99A5-6CEECEB5D1C9}" type="slidenum">
              <a:rPr lang="en-US" altLang="en-US" smtClean="0"/>
              <a:pPr>
                <a:defRPr/>
              </a:pPr>
              <a:t>3</a:t>
            </a:fld>
            <a:endParaRPr lang="en-US" altLang="en-US" dirty="0"/>
          </a:p>
        </p:txBody>
      </p:sp>
      <p:pic>
        <p:nvPicPr>
          <p:cNvPr id="7" name="Picture 6">
            <a:extLst>
              <a:ext uri="{FF2B5EF4-FFF2-40B4-BE49-F238E27FC236}">
                <a16:creationId xmlns:a16="http://schemas.microsoft.com/office/drawing/2014/main" id="{C00DAD78-40B0-40B7-8961-1CD4524CB852}"/>
              </a:ext>
            </a:extLst>
          </p:cNvPr>
          <p:cNvPicPr>
            <a:picLocks noChangeAspect="1"/>
          </p:cNvPicPr>
          <p:nvPr/>
        </p:nvPicPr>
        <p:blipFill>
          <a:blip r:embed="rId3"/>
          <a:stretch>
            <a:fillRect/>
          </a:stretch>
        </p:blipFill>
        <p:spPr>
          <a:xfrm>
            <a:off x="1752600" y="1782645"/>
            <a:ext cx="8657192" cy="4666588"/>
          </a:xfrm>
          <a:prstGeom prst="rect">
            <a:avLst/>
          </a:prstGeom>
        </p:spPr>
      </p:pic>
      <p:sp>
        <p:nvSpPr>
          <p:cNvPr id="2" name="TextBox 1">
            <a:extLst>
              <a:ext uri="{FF2B5EF4-FFF2-40B4-BE49-F238E27FC236}">
                <a16:creationId xmlns:a16="http://schemas.microsoft.com/office/drawing/2014/main" id="{9C97A888-8BC3-47B3-8660-302191D4758B}"/>
              </a:ext>
            </a:extLst>
          </p:cNvPr>
          <p:cNvSpPr txBox="1"/>
          <p:nvPr/>
        </p:nvSpPr>
        <p:spPr>
          <a:xfrm>
            <a:off x="8458201" y="2342143"/>
            <a:ext cx="1496179" cy="369332"/>
          </a:xfrm>
          <a:prstGeom prst="rect">
            <a:avLst/>
          </a:prstGeom>
          <a:solidFill>
            <a:srgbClr val="FFFF00"/>
          </a:solidFill>
        </p:spPr>
        <p:txBody>
          <a:bodyPr wrap="none" rtlCol="0">
            <a:spAutoFit/>
          </a:bodyPr>
          <a:lstStyle/>
          <a:p>
            <a:r>
              <a:rPr lang="en-US" dirty="0"/>
              <a:t>5000 ft lateral</a:t>
            </a:r>
          </a:p>
        </p:txBody>
      </p:sp>
      <p:sp>
        <p:nvSpPr>
          <p:cNvPr id="5" name="TextBox 4">
            <a:extLst>
              <a:ext uri="{FF2B5EF4-FFF2-40B4-BE49-F238E27FC236}">
                <a16:creationId xmlns:a16="http://schemas.microsoft.com/office/drawing/2014/main" id="{5502DE38-6490-4F18-8AAF-6FCDF1C7B3C1}"/>
              </a:ext>
            </a:extLst>
          </p:cNvPr>
          <p:cNvSpPr txBox="1"/>
          <p:nvPr/>
        </p:nvSpPr>
        <p:spPr>
          <a:xfrm>
            <a:off x="2590801" y="2711475"/>
            <a:ext cx="2074799" cy="369332"/>
          </a:xfrm>
          <a:prstGeom prst="rect">
            <a:avLst/>
          </a:prstGeom>
          <a:solidFill>
            <a:srgbClr val="FFFF00"/>
          </a:solidFill>
          <a:ln>
            <a:solidFill>
              <a:srgbClr val="FF0000"/>
            </a:solidFill>
          </a:ln>
        </p:spPr>
        <p:txBody>
          <a:bodyPr wrap="none" rtlCol="0">
            <a:spAutoFit/>
          </a:bodyPr>
          <a:lstStyle/>
          <a:p>
            <a:r>
              <a:rPr lang="en-US" dirty="0"/>
              <a:t>3.5 in OD Cemented</a:t>
            </a:r>
          </a:p>
        </p:txBody>
      </p:sp>
      <p:sp>
        <p:nvSpPr>
          <p:cNvPr id="6" name="TextBox 5">
            <a:extLst>
              <a:ext uri="{FF2B5EF4-FFF2-40B4-BE49-F238E27FC236}">
                <a16:creationId xmlns:a16="http://schemas.microsoft.com/office/drawing/2014/main" id="{A7FB4B16-CC51-483D-AA6E-7072F3B39618}"/>
              </a:ext>
            </a:extLst>
          </p:cNvPr>
          <p:cNvSpPr txBox="1"/>
          <p:nvPr/>
        </p:nvSpPr>
        <p:spPr>
          <a:xfrm>
            <a:off x="4191001" y="3485143"/>
            <a:ext cx="2098651" cy="369332"/>
          </a:xfrm>
          <a:prstGeom prst="rect">
            <a:avLst/>
          </a:prstGeom>
          <a:solidFill>
            <a:srgbClr val="FFFF00"/>
          </a:solidFill>
          <a:ln>
            <a:solidFill>
              <a:srgbClr val="00B050"/>
            </a:solidFill>
          </a:ln>
        </p:spPr>
        <p:txBody>
          <a:bodyPr wrap="none" rtlCol="0">
            <a:spAutoFit/>
          </a:bodyPr>
          <a:lstStyle/>
          <a:p>
            <a:r>
              <a:rPr lang="en-US" dirty="0"/>
              <a:t>4.1 in ID Expandable</a:t>
            </a:r>
          </a:p>
        </p:txBody>
      </p:sp>
      <p:cxnSp>
        <p:nvCxnSpPr>
          <p:cNvPr id="9" name="Straight Arrow Connector 8">
            <a:extLst>
              <a:ext uri="{FF2B5EF4-FFF2-40B4-BE49-F238E27FC236}">
                <a16:creationId xmlns:a16="http://schemas.microsoft.com/office/drawing/2014/main" id="{CE401A9B-ED0F-435B-A8AA-02DB8B198BC2}"/>
              </a:ext>
            </a:extLst>
          </p:cNvPr>
          <p:cNvCxnSpPr/>
          <p:nvPr/>
        </p:nvCxnSpPr>
        <p:spPr>
          <a:xfrm flipH="1">
            <a:off x="4267200" y="4009637"/>
            <a:ext cx="762000" cy="466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F3D258E-606D-46A7-85D6-C474C883150A}"/>
              </a:ext>
            </a:extLst>
          </p:cNvPr>
          <p:cNvCxnSpPr/>
          <p:nvPr/>
        </p:nvCxnSpPr>
        <p:spPr>
          <a:xfrm>
            <a:off x="2819400" y="3110061"/>
            <a:ext cx="228600" cy="12132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11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16CABE9-0991-4EB3-A203-19974D8DE291}"/>
              </a:ext>
            </a:extLst>
          </p:cNvPr>
          <p:cNvSpPr txBox="1">
            <a:spLocks/>
          </p:cNvSpPr>
          <p:nvPr/>
        </p:nvSpPr>
        <p:spPr>
          <a:xfrm>
            <a:off x="-39912" y="1366322"/>
            <a:ext cx="12231912" cy="565249"/>
          </a:xfrm>
          <a:prstGeom prst="rect">
            <a:avLst/>
          </a:prstGeom>
        </p:spPr>
        <p:txBody>
          <a:bodyPr vert="horz" lIns="91440" tIns="45720" rIns="91440" bIns="45720" rtlCol="0" anchor="ctr">
            <a:noAutofit/>
          </a:bodyPr>
          <a:lstStyle>
            <a:lvl1pPr marL="0" indent="0" algn="l" defTabSz="914400" rtl="0" eaLnBrk="1" latinLnBrk="0" hangingPunct="1">
              <a:lnSpc>
                <a:spcPts val="34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lgn="ctr"/>
            <a:r>
              <a:rPr lang="en-US" sz="4400" b="0" dirty="0">
                <a:ln w="0"/>
                <a:solidFill>
                  <a:srgbClr val="C00000"/>
                </a:solidFill>
              </a:rPr>
              <a:t>Detailed Economic Summary</a:t>
            </a:r>
          </a:p>
        </p:txBody>
      </p:sp>
      <p:pic>
        <p:nvPicPr>
          <p:cNvPr id="3" name="Picture 2">
            <a:extLst>
              <a:ext uri="{FF2B5EF4-FFF2-40B4-BE49-F238E27FC236}">
                <a16:creationId xmlns:a16="http://schemas.microsoft.com/office/drawing/2014/main" id="{C2B18AE7-9F3C-434A-83F1-DB24B1672109}"/>
              </a:ext>
            </a:extLst>
          </p:cNvPr>
          <p:cNvPicPr>
            <a:picLocks noChangeAspect="1"/>
          </p:cNvPicPr>
          <p:nvPr/>
        </p:nvPicPr>
        <p:blipFill>
          <a:blip r:embed="rId2"/>
          <a:stretch>
            <a:fillRect/>
          </a:stretch>
        </p:blipFill>
        <p:spPr>
          <a:xfrm>
            <a:off x="247139" y="2259151"/>
            <a:ext cx="11600742" cy="1285632"/>
          </a:xfrm>
          <a:prstGeom prst="rect">
            <a:avLst/>
          </a:prstGeom>
        </p:spPr>
      </p:pic>
    </p:spTree>
    <p:extLst>
      <p:ext uri="{BB962C8B-B14F-4D97-AF65-F5344CB8AC3E}">
        <p14:creationId xmlns:p14="http://schemas.microsoft.com/office/powerpoint/2010/main" val="2105812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7" y="1180816"/>
            <a:ext cx="12047621" cy="5677184"/>
          </a:xfrm>
        </p:spPr>
        <p:txBody>
          <a:bodyPr>
            <a:normAutofit fontScale="92500" lnSpcReduction="20000"/>
          </a:bodyPr>
          <a:lstStyle/>
          <a:p>
            <a:pPr lvl="1"/>
            <a:r>
              <a:rPr lang="en-US" sz="3600" dirty="0" err="1">
                <a:solidFill>
                  <a:srgbClr val="C00000"/>
                </a:solidFill>
              </a:rPr>
              <a:t>Refrac</a:t>
            </a:r>
            <a:r>
              <a:rPr lang="en-US" sz="3600" dirty="0">
                <a:solidFill>
                  <a:srgbClr val="C00000"/>
                </a:solidFill>
              </a:rPr>
              <a:t> Main Value Drivers:</a:t>
            </a:r>
          </a:p>
          <a:p>
            <a:pPr lvl="2"/>
            <a:r>
              <a:rPr lang="en-US" sz="2800" dirty="0"/>
              <a:t>Enhance and protect production of primary wells while avoiding up to 40% losses in infill well EURS ($6.8 MM PV10 loss for a 600 MBO Permian well)</a:t>
            </a:r>
          </a:p>
          <a:p>
            <a:pPr lvl="2"/>
            <a:r>
              <a:rPr lang="en-US" sz="2800" dirty="0"/>
              <a:t>$2.6 MM </a:t>
            </a:r>
            <a:r>
              <a:rPr lang="en-US" sz="2800" dirty="0" err="1"/>
              <a:t>Refrac</a:t>
            </a:r>
            <a:r>
              <a:rPr lang="en-US" sz="2800" dirty="0"/>
              <a:t> vs $1.0 MM water preload with water: $4.2 MM PV10 economic advantage for </a:t>
            </a:r>
            <a:r>
              <a:rPr lang="en-US" sz="2800" dirty="0" err="1"/>
              <a:t>refrac</a:t>
            </a:r>
            <a:r>
              <a:rPr lang="en-US" sz="2800" dirty="0"/>
              <a:t> (avg Permian shale </a:t>
            </a:r>
            <a:r>
              <a:rPr lang="en-US" sz="2800" dirty="0" err="1"/>
              <a:t>refrac</a:t>
            </a:r>
            <a:r>
              <a:rPr lang="en-US" sz="2800" dirty="0"/>
              <a:t> PV $5.7 MM*)</a:t>
            </a:r>
          </a:p>
          <a:p>
            <a:pPr lvl="2"/>
            <a:r>
              <a:rPr lang="en-US" sz="2800" dirty="0"/>
              <a:t>Access and contact significant volumes of unstimulated rock </a:t>
            </a:r>
          </a:p>
          <a:p>
            <a:pPr lvl="2"/>
            <a:r>
              <a:rPr lang="en-US" sz="2800" dirty="0"/>
              <a:t>Increase production at the minimum possible cost</a:t>
            </a:r>
          </a:p>
          <a:p>
            <a:pPr lvl="2"/>
            <a:r>
              <a:rPr lang="en-US" sz="2800" dirty="0"/>
              <a:t>Implement new completion learnings</a:t>
            </a:r>
          </a:p>
          <a:p>
            <a:pPr marL="914400" lvl="2" indent="0">
              <a:buNone/>
            </a:pPr>
            <a:endParaRPr lang="en-US" sz="2800" dirty="0"/>
          </a:p>
          <a:p>
            <a:pPr lvl="1"/>
            <a:r>
              <a:rPr lang="en-US" sz="3600" dirty="0">
                <a:solidFill>
                  <a:srgbClr val="B5121B"/>
                </a:solidFill>
              </a:rPr>
              <a:t>Primary Execution Challenges</a:t>
            </a:r>
          </a:p>
          <a:p>
            <a:pPr lvl="2"/>
            <a:r>
              <a:rPr lang="en-US" sz="2800" dirty="0">
                <a:solidFill>
                  <a:srgbClr val="231F20"/>
                </a:solidFill>
              </a:rPr>
              <a:t>Control fracture entry points to stimulate as close to 100% of the new rock and recharge 100% of the existing depleted intervals</a:t>
            </a:r>
          </a:p>
          <a:p>
            <a:pPr lvl="2"/>
            <a:r>
              <a:rPr lang="en-US" sz="2800" dirty="0">
                <a:solidFill>
                  <a:srgbClr val="231F20"/>
                </a:solidFill>
              </a:rPr>
              <a:t>Execute a premium optimized frac at the lowest cost per barrel possible</a:t>
            </a:r>
          </a:p>
          <a:p>
            <a:pPr marL="457200" lvl="1" indent="0">
              <a:buNone/>
            </a:pPr>
            <a:endParaRPr lang="en-US" sz="1800" dirty="0"/>
          </a:p>
          <a:p>
            <a:pPr lvl="1"/>
            <a:endParaRPr lang="en-US" sz="1800" dirty="0"/>
          </a:p>
          <a:p>
            <a:pPr marL="457200" lvl="1" indent="0">
              <a:buNone/>
            </a:pPr>
            <a:r>
              <a:rPr lang="en-US" sz="1500" dirty="0"/>
              <a:t>* </a:t>
            </a:r>
            <a:r>
              <a:rPr lang="en-US" sz="1700" dirty="0">
                <a:solidFill>
                  <a:srgbClr val="0D0D0D"/>
                </a:solidFill>
              </a:rPr>
              <a:t>Barba and </a:t>
            </a:r>
            <a:r>
              <a:rPr lang="en-US" sz="1700" dirty="0" err="1">
                <a:solidFill>
                  <a:srgbClr val="0D0D0D"/>
                </a:solidFill>
              </a:rPr>
              <a:t>Leshchyshyn</a:t>
            </a:r>
            <a:r>
              <a:rPr lang="en-US" sz="1700" dirty="0">
                <a:solidFill>
                  <a:srgbClr val="0D0D0D"/>
                </a:solidFill>
              </a:rPr>
              <a:t>, “Evaluating </a:t>
            </a:r>
            <a:r>
              <a:rPr lang="en-US" sz="1700" dirty="0" err="1">
                <a:solidFill>
                  <a:srgbClr val="0D0D0D"/>
                </a:solidFill>
              </a:rPr>
              <a:t>Refrac</a:t>
            </a:r>
            <a:r>
              <a:rPr lang="en-US" sz="1700" dirty="0">
                <a:solidFill>
                  <a:srgbClr val="0D0D0D"/>
                </a:solidFill>
              </a:rPr>
              <a:t> Potential in the Permian </a:t>
            </a:r>
            <a:r>
              <a:rPr lang="en-US" sz="1700" dirty="0" err="1">
                <a:solidFill>
                  <a:srgbClr val="0D0D0D"/>
                </a:solidFill>
              </a:rPr>
              <a:t>Wolfcamp</a:t>
            </a:r>
            <a:r>
              <a:rPr lang="en-US" sz="1700" dirty="0">
                <a:solidFill>
                  <a:srgbClr val="0D0D0D"/>
                </a:solidFill>
              </a:rPr>
              <a:t> Formation,” SPE/ICOTA </a:t>
            </a:r>
            <a:r>
              <a:rPr lang="en-US" sz="1700" dirty="0" err="1">
                <a:solidFill>
                  <a:srgbClr val="0D0D0D"/>
                </a:solidFill>
              </a:rPr>
              <a:t>Refrac</a:t>
            </a:r>
            <a:r>
              <a:rPr lang="en-US" sz="1700" dirty="0">
                <a:solidFill>
                  <a:srgbClr val="0D0D0D"/>
                </a:solidFill>
              </a:rPr>
              <a:t> Workshop April 2017</a:t>
            </a:r>
          </a:p>
          <a:p>
            <a:pPr marL="457200" lvl="1" indent="0">
              <a:buNone/>
            </a:pPr>
            <a:endParaRPr lang="en-US" sz="2200" dirty="0"/>
          </a:p>
        </p:txBody>
      </p:sp>
      <p:sp>
        <p:nvSpPr>
          <p:cNvPr id="5" name="Title 1"/>
          <p:cNvSpPr txBox="1">
            <a:spLocks/>
          </p:cNvSpPr>
          <p:nvPr/>
        </p:nvSpPr>
        <p:spPr>
          <a:xfrm>
            <a:off x="1988128" y="4085868"/>
            <a:ext cx="8229600" cy="1117600"/>
          </a:xfrm>
          <a:prstGeom prst="rect">
            <a:avLst/>
          </a:prstGeom>
        </p:spPr>
        <p:txBody>
          <a:bodyPr vert="horz" lIns="91440" tIns="45720" rIns="91440" bIns="45720" rtlCol="0" anchor="ctr">
            <a:normAutofit/>
          </a:bodyPr>
          <a:lstStyle>
            <a:lvl1pPr marL="0" indent="0" algn="l" defTabSz="914400" rtl="0" eaLnBrk="1" latinLnBrk="0" hangingPunct="1">
              <a:lnSpc>
                <a:spcPts val="34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a:lstStyle>
          <a:p>
            <a:pPr>
              <a:defRPr/>
            </a:pPr>
            <a:endParaRPr lang="en-US" sz="2500" dirty="0">
              <a:solidFill>
                <a:srgbClr val="B5121B"/>
              </a:solidFill>
            </a:endParaRPr>
          </a:p>
        </p:txBody>
      </p:sp>
    </p:spTree>
    <p:extLst>
      <p:ext uri="{BB962C8B-B14F-4D97-AF65-F5344CB8AC3E}">
        <p14:creationId xmlns:p14="http://schemas.microsoft.com/office/powerpoint/2010/main" val="999576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a:xfrm>
            <a:off x="1140031" y="1167399"/>
            <a:ext cx="9593632" cy="642938"/>
          </a:xfrm>
        </p:spPr>
        <p:txBody>
          <a:bodyPr>
            <a:noAutofit/>
          </a:bodyPr>
          <a:lstStyle/>
          <a:p>
            <a:pPr algn="ctr" eaLnBrk="1" hangingPunct="1"/>
            <a:r>
              <a:rPr lang="en-US" altLang="en-US" sz="4400" b="0" dirty="0">
                <a:solidFill>
                  <a:srgbClr val="C00000"/>
                </a:solidFill>
              </a:rPr>
              <a:t>Eagle Ford Pressure Monitor Well Data</a:t>
            </a:r>
          </a:p>
        </p:txBody>
      </p:sp>
      <p:sp>
        <p:nvSpPr>
          <p:cNvPr id="177155" name="Slide Number Placeholder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1350">
                <a:solidFill>
                  <a:schemeClr val="tx1"/>
                </a:solidFill>
                <a:latin typeface="Times New Roman" panose="02020603050405020304" pitchFamily="18" charset="0"/>
                <a:cs typeface="Times New Roman" panose="02020603050405020304" pitchFamily="18" charset="0"/>
              </a:defRPr>
            </a:lvl1pPr>
            <a:lvl2pPr marL="313433" indent="-120551">
              <a:spcBef>
                <a:spcPct val="20000"/>
              </a:spcBef>
              <a:buChar char="–"/>
              <a:defRPr sz="1181">
                <a:solidFill>
                  <a:schemeClr val="tx1"/>
                </a:solidFill>
                <a:latin typeface="Times New Roman" panose="02020603050405020304" pitchFamily="18" charset="0"/>
                <a:cs typeface="Times New Roman" panose="02020603050405020304" pitchFamily="18" charset="0"/>
              </a:defRPr>
            </a:lvl2pPr>
            <a:lvl3pPr marL="482204" indent="-96441">
              <a:spcBef>
                <a:spcPct val="20000"/>
              </a:spcBef>
              <a:buChar char="•"/>
              <a:defRPr sz="1013">
                <a:solidFill>
                  <a:schemeClr val="tx1"/>
                </a:solidFill>
                <a:latin typeface="Times New Roman" panose="02020603050405020304" pitchFamily="18" charset="0"/>
                <a:cs typeface="Times New Roman" panose="02020603050405020304" pitchFamily="18" charset="0"/>
              </a:defRPr>
            </a:lvl3pPr>
            <a:lvl4pPr marL="675085" indent="-96441">
              <a:spcBef>
                <a:spcPct val="20000"/>
              </a:spcBef>
              <a:buChar char="–"/>
              <a:defRPr sz="844">
                <a:solidFill>
                  <a:schemeClr val="tx1"/>
                </a:solidFill>
                <a:latin typeface="Times New Roman" panose="02020603050405020304" pitchFamily="18" charset="0"/>
                <a:cs typeface="Times New Roman" panose="02020603050405020304" pitchFamily="18" charset="0"/>
              </a:defRPr>
            </a:lvl4pPr>
            <a:lvl5pPr marL="867966" indent="-96441">
              <a:spcBef>
                <a:spcPct val="20000"/>
              </a:spcBef>
              <a:buChar char="»"/>
              <a:defRPr sz="844">
                <a:solidFill>
                  <a:schemeClr val="tx1"/>
                </a:solidFill>
                <a:latin typeface="Times New Roman" panose="02020603050405020304" pitchFamily="18" charset="0"/>
                <a:cs typeface="Times New Roman" panose="02020603050405020304" pitchFamily="18" charset="0"/>
              </a:defRPr>
            </a:lvl5pPr>
            <a:lvl6pPr marL="1060847" indent="-96441" eaLnBrk="0" fontAlgn="base" hangingPunct="0">
              <a:spcBef>
                <a:spcPct val="20000"/>
              </a:spcBef>
              <a:spcAft>
                <a:spcPct val="0"/>
              </a:spcAft>
              <a:buChar char="»"/>
              <a:defRPr sz="844">
                <a:solidFill>
                  <a:schemeClr val="tx1"/>
                </a:solidFill>
                <a:latin typeface="Times New Roman" panose="02020603050405020304" pitchFamily="18" charset="0"/>
                <a:cs typeface="Times New Roman" panose="02020603050405020304" pitchFamily="18" charset="0"/>
              </a:defRPr>
            </a:lvl6pPr>
            <a:lvl7pPr marL="1253729" indent="-96441" eaLnBrk="0" fontAlgn="base" hangingPunct="0">
              <a:spcBef>
                <a:spcPct val="20000"/>
              </a:spcBef>
              <a:spcAft>
                <a:spcPct val="0"/>
              </a:spcAft>
              <a:buChar char="»"/>
              <a:defRPr sz="844">
                <a:solidFill>
                  <a:schemeClr val="tx1"/>
                </a:solidFill>
                <a:latin typeface="Times New Roman" panose="02020603050405020304" pitchFamily="18" charset="0"/>
                <a:cs typeface="Times New Roman" panose="02020603050405020304" pitchFamily="18" charset="0"/>
              </a:defRPr>
            </a:lvl7pPr>
            <a:lvl8pPr marL="1446610" indent="-96441" eaLnBrk="0" fontAlgn="base" hangingPunct="0">
              <a:spcBef>
                <a:spcPct val="20000"/>
              </a:spcBef>
              <a:spcAft>
                <a:spcPct val="0"/>
              </a:spcAft>
              <a:buChar char="»"/>
              <a:defRPr sz="844">
                <a:solidFill>
                  <a:schemeClr val="tx1"/>
                </a:solidFill>
                <a:latin typeface="Times New Roman" panose="02020603050405020304" pitchFamily="18" charset="0"/>
                <a:cs typeface="Times New Roman" panose="02020603050405020304" pitchFamily="18" charset="0"/>
              </a:defRPr>
            </a:lvl8pPr>
            <a:lvl9pPr marL="1639491" indent="-96441" eaLnBrk="0" fontAlgn="base" hangingPunct="0">
              <a:spcBef>
                <a:spcPct val="20000"/>
              </a:spcBef>
              <a:spcAft>
                <a:spcPct val="0"/>
              </a:spcAft>
              <a:buChar char="»"/>
              <a:defRPr sz="844">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1E722923-F0AD-4768-BBB0-31FCA2628A22}" type="slidenum">
              <a:rPr lang="en-US" altLang="en-US" sz="591"/>
              <a:pPr>
                <a:spcBef>
                  <a:spcPct val="0"/>
                </a:spcBef>
                <a:buFontTx/>
                <a:buNone/>
              </a:pPr>
              <a:t>6</a:t>
            </a:fld>
            <a:endParaRPr lang="en-US" altLang="en-US" sz="591" dirty="0"/>
          </a:p>
        </p:txBody>
      </p:sp>
      <p:sp>
        <p:nvSpPr>
          <p:cNvPr id="3" name="Rectangle 2">
            <a:extLst>
              <a:ext uri="{FF2B5EF4-FFF2-40B4-BE49-F238E27FC236}">
                <a16:creationId xmlns:a16="http://schemas.microsoft.com/office/drawing/2014/main" id="{07ED93DA-8FEA-40FD-A9E2-ECF45D2EC9FF}"/>
              </a:ext>
            </a:extLst>
          </p:cNvPr>
          <p:cNvSpPr/>
          <p:nvPr/>
        </p:nvSpPr>
        <p:spPr>
          <a:xfrm>
            <a:off x="2513116" y="3297640"/>
            <a:ext cx="7222921" cy="113251"/>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a:extLst>
              <a:ext uri="{FF2B5EF4-FFF2-40B4-BE49-F238E27FC236}">
                <a16:creationId xmlns:a16="http://schemas.microsoft.com/office/drawing/2014/main" id="{7F21DE30-BB0F-4418-847E-F64D8C333099}"/>
              </a:ext>
            </a:extLst>
          </p:cNvPr>
          <p:cNvSpPr/>
          <p:nvPr/>
        </p:nvSpPr>
        <p:spPr>
          <a:xfrm>
            <a:off x="3219429" y="3291019"/>
            <a:ext cx="119543" cy="113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a:extLst>
              <a:ext uri="{FF2B5EF4-FFF2-40B4-BE49-F238E27FC236}">
                <a16:creationId xmlns:a16="http://schemas.microsoft.com/office/drawing/2014/main" id="{01FFE667-66BB-432A-91A8-C72CAB8C3BEB}"/>
              </a:ext>
            </a:extLst>
          </p:cNvPr>
          <p:cNvSpPr/>
          <p:nvPr/>
        </p:nvSpPr>
        <p:spPr>
          <a:xfrm>
            <a:off x="4619615" y="3294589"/>
            <a:ext cx="119543" cy="113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0B4240F5-4FEF-4D57-A417-1DBFCEA975D3}"/>
              </a:ext>
            </a:extLst>
          </p:cNvPr>
          <p:cNvSpPr/>
          <p:nvPr/>
        </p:nvSpPr>
        <p:spPr>
          <a:xfrm>
            <a:off x="6048371" y="3292882"/>
            <a:ext cx="119543" cy="113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ectangle 11">
            <a:extLst>
              <a:ext uri="{FF2B5EF4-FFF2-40B4-BE49-F238E27FC236}">
                <a16:creationId xmlns:a16="http://schemas.microsoft.com/office/drawing/2014/main" id="{49F9BB5F-EAAE-49AD-A7B9-09093C4BBAB3}"/>
              </a:ext>
            </a:extLst>
          </p:cNvPr>
          <p:cNvSpPr/>
          <p:nvPr/>
        </p:nvSpPr>
        <p:spPr>
          <a:xfrm>
            <a:off x="8848727" y="3286584"/>
            <a:ext cx="119543" cy="113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a:extLst>
              <a:ext uri="{FF2B5EF4-FFF2-40B4-BE49-F238E27FC236}">
                <a16:creationId xmlns:a16="http://schemas.microsoft.com/office/drawing/2014/main" id="{17E6A130-A83D-4CE0-9430-5BA759B5F93B}"/>
              </a:ext>
            </a:extLst>
          </p:cNvPr>
          <p:cNvSpPr/>
          <p:nvPr/>
        </p:nvSpPr>
        <p:spPr>
          <a:xfrm>
            <a:off x="7634290" y="3287436"/>
            <a:ext cx="119543" cy="113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D9E32011-8CCA-46E7-8A2A-B840B2D9A9AD}"/>
              </a:ext>
            </a:extLst>
          </p:cNvPr>
          <p:cNvSpPr txBox="1"/>
          <p:nvPr/>
        </p:nvSpPr>
        <p:spPr>
          <a:xfrm>
            <a:off x="4459825" y="2714747"/>
            <a:ext cx="3462358" cy="300082"/>
          </a:xfrm>
          <a:prstGeom prst="rect">
            <a:avLst/>
          </a:prstGeom>
          <a:noFill/>
        </p:spPr>
        <p:txBody>
          <a:bodyPr wrap="none" rtlCol="0">
            <a:spAutoFit/>
          </a:bodyPr>
          <a:lstStyle/>
          <a:p>
            <a:r>
              <a:rPr lang="en-US" sz="1350" dirty="0"/>
              <a:t>Producing Well Gen I Frac 50 ft Cluster Spacing</a:t>
            </a:r>
          </a:p>
        </p:txBody>
      </p:sp>
      <p:sp>
        <p:nvSpPr>
          <p:cNvPr id="15" name="Rectangle 14">
            <a:extLst>
              <a:ext uri="{FF2B5EF4-FFF2-40B4-BE49-F238E27FC236}">
                <a16:creationId xmlns:a16="http://schemas.microsoft.com/office/drawing/2014/main" id="{C1010A8F-4A8A-4051-B0C4-DE958DF76F7B}"/>
              </a:ext>
            </a:extLst>
          </p:cNvPr>
          <p:cNvSpPr/>
          <p:nvPr/>
        </p:nvSpPr>
        <p:spPr>
          <a:xfrm>
            <a:off x="2527403" y="4883553"/>
            <a:ext cx="7222921" cy="113251"/>
          </a:xfrm>
          <a:prstGeom prst="rect">
            <a:avLst/>
          </a:prstGeom>
          <a:solidFill>
            <a:schemeClr val="accent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1392B5B8-D3F4-4519-86CF-E510B776BBE6}"/>
              </a:ext>
            </a:extLst>
          </p:cNvPr>
          <p:cNvSpPr txBox="1"/>
          <p:nvPr/>
        </p:nvSpPr>
        <p:spPr>
          <a:xfrm>
            <a:off x="3395767" y="4249501"/>
            <a:ext cx="5411803" cy="300082"/>
          </a:xfrm>
          <a:prstGeom prst="rect">
            <a:avLst/>
          </a:prstGeom>
          <a:noFill/>
        </p:spPr>
        <p:txBody>
          <a:bodyPr wrap="none" rtlCol="0">
            <a:spAutoFit/>
          </a:bodyPr>
          <a:lstStyle/>
          <a:p>
            <a:r>
              <a:rPr lang="en-US" sz="1350" dirty="0"/>
              <a:t>Pressure Monitor Well 70 ft Away Drilled +/- 4 yrs later (based on frac gen)</a:t>
            </a:r>
          </a:p>
        </p:txBody>
      </p:sp>
      <p:sp>
        <p:nvSpPr>
          <p:cNvPr id="9" name="Rectangle 8">
            <a:extLst>
              <a:ext uri="{FF2B5EF4-FFF2-40B4-BE49-F238E27FC236}">
                <a16:creationId xmlns:a16="http://schemas.microsoft.com/office/drawing/2014/main" id="{6407F368-491F-4FBB-B2C8-5480D1B4CB1E}"/>
              </a:ext>
            </a:extLst>
          </p:cNvPr>
          <p:cNvSpPr/>
          <p:nvPr/>
        </p:nvSpPr>
        <p:spPr>
          <a:xfrm>
            <a:off x="3219429" y="4883552"/>
            <a:ext cx="119543" cy="11325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2E4D1219-1870-4210-86E0-340F577C7F9B}"/>
              </a:ext>
            </a:extLst>
          </p:cNvPr>
          <p:cNvSpPr/>
          <p:nvPr/>
        </p:nvSpPr>
        <p:spPr>
          <a:xfrm>
            <a:off x="4655323" y="4883552"/>
            <a:ext cx="119543" cy="11325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5F68F9D3-6A7C-41D2-8258-3B86F56B9134}"/>
              </a:ext>
            </a:extLst>
          </p:cNvPr>
          <p:cNvSpPr/>
          <p:nvPr/>
        </p:nvSpPr>
        <p:spPr>
          <a:xfrm>
            <a:off x="6048354" y="4890696"/>
            <a:ext cx="119543" cy="11325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5B6C105A-5A3E-409D-8D15-20840FDD581F}"/>
              </a:ext>
            </a:extLst>
          </p:cNvPr>
          <p:cNvSpPr/>
          <p:nvPr/>
        </p:nvSpPr>
        <p:spPr>
          <a:xfrm>
            <a:off x="7669985" y="4883552"/>
            <a:ext cx="119543" cy="11325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BDD95E75-3EF1-4410-A1C9-A926DD56D1F7}"/>
              </a:ext>
            </a:extLst>
          </p:cNvPr>
          <p:cNvSpPr/>
          <p:nvPr/>
        </p:nvSpPr>
        <p:spPr>
          <a:xfrm>
            <a:off x="8855848" y="4883552"/>
            <a:ext cx="119543" cy="11325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extBox 13">
            <a:extLst>
              <a:ext uri="{FF2B5EF4-FFF2-40B4-BE49-F238E27FC236}">
                <a16:creationId xmlns:a16="http://schemas.microsoft.com/office/drawing/2014/main" id="{B4B4EC7B-888F-4DA1-B675-4F27C92B51B1}"/>
              </a:ext>
            </a:extLst>
          </p:cNvPr>
          <p:cNvSpPr txBox="1"/>
          <p:nvPr/>
        </p:nvSpPr>
        <p:spPr>
          <a:xfrm>
            <a:off x="3833588" y="5423753"/>
            <a:ext cx="4524829" cy="507831"/>
          </a:xfrm>
          <a:prstGeom prst="rect">
            <a:avLst/>
          </a:prstGeom>
          <a:noFill/>
        </p:spPr>
        <p:txBody>
          <a:bodyPr wrap="none" rtlCol="0">
            <a:spAutoFit/>
          </a:bodyPr>
          <a:lstStyle/>
          <a:p>
            <a:pPr algn="ctr"/>
            <a:r>
              <a:rPr lang="en-US" sz="1350" dirty="0"/>
              <a:t>7.5 ft of lateral drainage (SRV width) observed in monitor well</a:t>
            </a:r>
          </a:p>
          <a:p>
            <a:pPr algn="ctr"/>
            <a:r>
              <a:rPr lang="en-US" sz="1350" dirty="0"/>
              <a:t>85% of rock not producing with 50 ft cluster spacing </a:t>
            </a:r>
          </a:p>
        </p:txBody>
      </p:sp>
      <p:sp>
        <p:nvSpPr>
          <p:cNvPr id="22" name="Rectangle 21">
            <a:extLst>
              <a:ext uri="{FF2B5EF4-FFF2-40B4-BE49-F238E27FC236}">
                <a16:creationId xmlns:a16="http://schemas.microsoft.com/office/drawing/2014/main" id="{F3850F42-996D-4D78-8CC1-A5C929F9AE61}"/>
              </a:ext>
            </a:extLst>
          </p:cNvPr>
          <p:cNvSpPr/>
          <p:nvPr/>
        </p:nvSpPr>
        <p:spPr>
          <a:xfrm>
            <a:off x="3874985" y="6140851"/>
            <a:ext cx="119543" cy="113251"/>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extBox 1">
            <a:extLst>
              <a:ext uri="{FF2B5EF4-FFF2-40B4-BE49-F238E27FC236}">
                <a16:creationId xmlns:a16="http://schemas.microsoft.com/office/drawing/2014/main" id="{F075D265-FE80-4546-AAC3-18B3AB6B2D52}"/>
              </a:ext>
            </a:extLst>
          </p:cNvPr>
          <p:cNvSpPr txBox="1"/>
          <p:nvPr/>
        </p:nvSpPr>
        <p:spPr>
          <a:xfrm>
            <a:off x="4106923" y="6069411"/>
            <a:ext cx="4022127" cy="300082"/>
          </a:xfrm>
          <a:prstGeom prst="rect">
            <a:avLst/>
          </a:prstGeom>
          <a:noFill/>
        </p:spPr>
        <p:txBody>
          <a:bodyPr wrap="none" rtlCol="0">
            <a:spAutoFit/>
          </a:bodyPr>
          <a:lstStyle/>
          <a:p>
            <a:r>
              <a:rPr lang="en-US" sz="1350" dirty="0"/>
              <a:t>= drained area in offset pressure monitoring well (SRV)</a:t>
            </a:r>
          </a:p>
        </p:txBody>
      </p:sp>
      <p:sp>
        <p:nvSpPr>
          <p:cNvPr id="5" name="TextBox 4">
            <a:extLst>
              <a:ext uri="{FF2B5EF4-FFF2-40B4-BE49-F238E27FC236}">
                <a16:creationId xmlns:a16="http://schemas.microsoft.com/office/drawing/2014/main" id="{E3F9852C-5FFC-41C7-9E7A-D9186BFE6986}"/>
              </a:ext>
            </a:extLst>
          </p:cNvPr>
          <p:cNvSpPr txBox="1"/>
          <p:nvPr/>
        </p:nvSpPr>
        <p:spPr>
          <a:xfrm>
            <a:off x="2904414" y="2835495"/>
            <a:ext cx="677814" cy="300082"/>
          </a:xfrm>
          <a:prstGeom prst="rect">
            <a:avLst/>
          </a:prstGeom>
          <a:noFill/>
        </p:spPr>
        <p:txBody>
          <a:bodyPr wrap="none" rtlCol="0">
            <a:spAutoFit/>
          </a:bodyPr>
          <a:lstStyle/>
          <a:p>
            <a:r>
              <a:rPr lang="en-US" sz="1350" dirty="0"/>
              <a:t>Cluster</a:t>
            </a:r>
          </a:p>
        </p:txBody>
      </p:sp>
      <p:cxnSp>
        <p:nvCxnSpPr>
          <p:cNvPr id="16" name="Straight Arrow Connector 15">
            <a:extLst>
              <a:ext uri="{FF2B5EF4-FFF2-40B4-BE49-F238E27FC236}">
                <a16:creationId xmlns:a16="http://schemas.microsoft.com/office/drawing/2014/main" id="{E4B05589-AF25-41FC-A920-D1D59DBE12DE}"/>
              </a:ext>
            </a:extLst>
          </p:cNvPr>
          <p:cNvCxnSpPr>
            <a:cxnSpLocks/>
          </p:cNvCxnSpPr>
          <p:nvPr/>
        </p:nvCxnSpPr>
        <p:spPr>
          <a:xfrm>
            <a:off x="3219430" y="3069632"/>
            <a:ext cx="59771" cy="1441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066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6493-DAC4-4D96-81FF-92956854D833}"/>
              </a:ext>
            </a:extLst>
          </p:cNvPr>
          <p:cNvSpPr>
            <a:spLocks noGrp="1"/>
          </p:cNvSpPr>
          <p:nvPr>
            <p:ph type="title"/>
          </p:nvPr>
        </p:nvSpPr>
        <p:spPr>
          <a:xfrm>
            <a:off x="190005" y="869502"/>
            <a:ext cx="11709070" cy="565249"/>
          </a:xfrm>
        </p:spPr>
        <p:txBody>
          <a:bodyPr>
            <a:noAutofit/>
          </a:bodyPr>
          <a:lstStyle/>
          <a:p>
            <a:pPr algn="ctr"/>
            <a:r>
              <a:rPr lang="en-US" sz="4400" b="0" dirty="0">
                <a:ln w="0"/>
                <a:solidFill>
                  <a:srgbClr val="C00000"/>
                </a:solidFill>
              </a:rPr>
              <a:t>Midland Basin Wolfcamp Recovery Factor vs Cluster Spacing</a:t>
            </a:r>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457200" y="6400801"/>
            <a:ext cx="2133600"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7</a:t>
            </a:fld>
            <a:endParaRPr lang="en-US" altLang="en-US" dirty="0"/>
          </a:p>
        </p:txBody>
      </p:sp>
      <p:pic>
        <p:nvPicPr>
          <p:cNvPr id="7" name="Picture 6">
            <a:extLst>
              <a:ext uri="{FF2B5EF4-FFF2-40B4-BE49-F238E27FC236}">
                <a16:creationId xmlns:a16="http://schemas.microsoft.com/office/drawing/2014/main" id="{A3B8E4CF-6341-44D1-846C-EC23B0827279}"/>
              </a:ext>
            </a:extLst>
          </p:cNvPr>
          <p:cNvPicPr>
            <a:picLocks noChangeAspect="1"/>
          </p:cNvPicPr>
          <p:nvPr/>
        </p:nvPicPr>
        <p:blipFill rotWithShape="1">
          <a:blip r:embed="rId2"/>
          <a:srcRect l="1918" t="13128" r="52645" b="34883"/>
          <a:stretch/>
        </p:blipFill>
        <p:spPr>
          <a:xfrm>
            <a:off x="3230088" y="2252775"/>
            <a:ext cx="5980920" cy="3849438"/>
          </a:xfrm>
          <a:prstGeom prst="rect">
            <a:avLst/>
          </a:prstGeom>
        </p:spPr>
      </p:pic>
      <p:sp>
        <p:nvSpPr>
          <p:cNvPr id="6" name="TextBox 5">
            <a:extLst>
              <a:ext uri="{FF2B5EF4-FFF2-40B4-BE49-F238E27FC236}">
                <a16:creationId xmlns:a16="http://schemas.microsoft.com/office/drawing/2014/main" id="{5C754DB9-FF15-4CEF-BEB9-714D6268B9C3}"/>
              </a:ext>
            </a:extLst>
          </p:cNvPr>
          <p:cNvSpPr txBox="1"/>
          <p:nvPr/>
        </p:nvSpPr>
        <p:spPr>
          <a:xfrm>
            <a:off x="1752601" y="6464086"/>
            <a:ext cx="4261669" cy="3077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solidFill>
                  <a:schemeClr val="tx1"/>
                </a:solidFill>
              </a:rPr>
              <a:t>Xiong , 25 May 2017 SPE “The Way Ahead”</a:t>
            </a:r>
          </a:p>
        </p:txBody>
      </p:sp>
    </p:spTree>
    <p:extLst>
      <p:ext uri="{BB962C8B-B14F-4D97-AF65-F5344CB8AC3E}">
        <p14:creationId xmlns:p14="http://schemas.microsoft.com/office/powerpoint/2010/main" val="791206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96493-DAC4-4D96-81FF-92956854D833}"/>
              </a:ext>
            </a:extLst>
          </p:cNvPr>
          <p:cNvSpPr>
            <a:spLocks noGrp="1"/>
          </p:cNvSpPr>
          <p:nvPr>
            <p:ph type="title"/>
          </p:nvPr>
        </p:nvSpPr>
        <p:spPr>
          <a:xfrm>
            <a:off x="581891" y="1083514"/>
            <a:ext cx="10479138" cy="423937"/>
          </a:xfrm>
        </p:spPr>
        <p:txBody>
          <a:bodyPr>
            <a:noAutofit/>
          </a:bodyPr>
          <a:lstStyle/>
          <a:p>
            <a:pPr algn="ctr"/>
            <a:r>
              <a:rPr lang="en-US" sz="4400" b="0" dirty="0">
                <a:solidFill>
                  <a:srgbClr val="C00000"/>
                </a:solidFill>
              </a:rPr>
              <a:t>Midland Basin Wolfcamp RA Tracer Width at Wellbore</a:t>
            </a:r>
          </a:p>
        </p:txBody>
      </p:sp>
      <p:sp>
        <p:nvSpPr>
          <p:cNvPr id="4" name="Slide Number Placeholder 3">
            <a:extLst>
              <a:ext uri="{FF2B5EF4-FFF2-40B4-BE49-F238E27FC236}">
                <a16:creationId xmlns:a16="http://schemas.microsoft.com/office/drawing/2014/main" id="{81C334D3-14C9-4C60-B52B-BAA41B90B3E6}"/>
              </a:ext>
            </a:extLst>
          </p:cNvPr>
          <p:cNvSpPr>
            <a:spLocks noGrp="1"/>
          </p:cNvSpPr>
          <p:nvPr>
            <p:ph type="sldNum" sz="quarter" idx="12"/>
          </p:nvPr>
        </p:nvSpPr>
        <p:spPr>
          <a:xfrm>
            <a:off x="457200" y="6492875"/>
            <a:ext cx="2133600" cy="365125"/>
          </a:xfrm>
          <a:prstGeom prst="rect">
            <a:avLst/>
          </a:prstGeom>
        </p:spPr>
        <p:txBody>
          <a:bodyPr vert="horz" lIns="91440" tIns="45720" rIns="91440" bIns="45720" rtlCol="0" anchor="ctr"/>
          <a:lstStyle>
            <a:defPPr>
              <a:defRPr lang="es-B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5F7478-6E02-48FA-A58B-2D76B081C504}" type="slidenum">
              <a:rPr lang="en-US" smtClean="0">
                <a:solidFill>
                  <a:srgbClr val="231F20">
                    <a:tint val="75000"/>
                  </a:srgbClr>
                </a:solidFill>
              </a:rPr>
              <a:pPr>
                <a:defRPr/>
              </a:pPr>
              <a:t>8</a:t>
            </a:fld>
            <a:endParaRPr lang="en-US" altLang="en-US" dirty="0"/>
          </a:p>
        </p:txBody>
      </p:sp>
      <p:pic>
        <p:nvPicPr>
          <p:cNvPr id="5" name="Picture 4">
            <a:extLst>
              <a:ext uri="{FF2B5EF4-FFF2-40B4-BE49-F238E27FC236}">
                <a16:creationId xmlns:a16="http://schemas.microsoft.com/office/drawing/2014/main" id="{06746443-4CC8-48A5-906E-8504A987FD53}"/>
              </a:ext>
            </a:extLst>
          </p:cNvPr>
          <p:cNvPicPr>
            <a:picLocks noChangeAspect="1"/>
          </p:cNvPicPr>
          <p:nvPr/>
        </p:nvPicPr>
        <p:blipFill rotWithShape="1">
          <a:blip r:embed="rId2"/>
          <a:srcRect l="10320" t="35829" r="41170" b="19142"/>
          <a:stretch/>
        </p:blipFill>
        <p:spPr>
          <a:xfrm>
            <a:off x="2293382" y="2506782"/>
            <a:ext cx="7662386" cy="4000719"/>
          </a:xfrm>
          <a:prstGeom prst="rect">
            <a:avLst/>
          </a:prstGeom>
        </p:spPr>
      </p:pic>
      <p:sp>
        <p:nvSpPr>
          <p:cNvPr id="7" name="Rectangle 6">
            <a:extLst>
              <a:ext uri="{FF2B5EF4-FFF2-40B4-BE49-F238E27FC236}">
                <a16:creationId xmlns:a16="http://schemas.microsoft.com/office/drawing/2014/main" id="{349665B4-033D-456D-9903-7C7112935E26}"/>
              </a:ext>
            </a:extLst>
          </p:cNvPr>
          <p:cNvSpPr/>
          <p:nvPr/>
        </p:nvSpPr>
        <p:spPr>
          <a:xfrm>
            <a:off x="8018867" y="6507499"/>
            <a:ext cx="1756699" cy="300082"/>
          </a:xfrm>
          <a:prstGeom prst="rect">
            <a:avLst/>
          </a:prstGeom>
        </p:spPr>
        <p:txBody>
          <a:bodyPr wrap="none">
            <a:spAutoFit/>
          </a:bodyPr>
          <a:lstStyle/>
          <a:p>
            <a:r>
              <a:rPr lang="en-US" sz="1350" dirty="0"/>
              <a:t>URTEC paper 2902960</a:t>
            </a:r>
          </a:p>
        </p:txBody>
      </p:sp>
      <p:sp>
        <p:nvSpPr>
          <p:cNvPr id="6" name="TextBox 5">
            <a:extLst>
              <a:ext uri="{FF2B5EF4-FFF2-40B4-BE49-F238E27FC236}">
                <a16:creationId xmlns:a16="http://schemas.microsoft.com/office/drawing/2014/main" id="{3FE5ED2A-E73B-4368-8241-0378915B50AB}"/>
              </a:ext>
            </a:extLst>
          </p:cNvPr>
          <p:cNvSpPr txBox="1"/>
          <p:nvPr/>
        </p:nvSpPr>
        <p:spPr>
          <a:xfrm>
            <a:off x="3395664" y="5850536"/>
            <a:ext cx="530915" cy="219291"/>
          </a:xfrm>
          <a:prstGeom prst="rect">
            <a:avLst/>
          </a:prstGeom>
          <a:solidFill>
            <a:srgbClr val="FFFF00"/>
          </a:solidFill>
          <a:ln>
            <a:solidFill>
              <a:srgbClr val="FFFF00"/>
            </a:solidFill>
          </a:ln>
        </p:spPr>
        <p:txBody>
          <a:bodyPr wrap="none" rtlCol="0">
            <a:spAutoFit/>
          </a:bodyPr>
          <a:lstStyle/>
          <a:p>
            <a:r>
              <a:rPr lang="en-US" sz="825" dirty="0"/>
              <a:t>+/- 20 ft</a:t>
            </a:r>
          </a:p>
        </p:txBody>
      </p:sp>
      <p:sp>
        <p:nvSpPr>
          <p:cNvPr id="9" name="TextBox 8">
            <a:extLst>
              <a:ext uri="{FF2B5EF4-FFF2-40B4-BE49-F238E27FC236}">
                <a16:creationId xmlns:a16="http://schemas.microsoft.com/office/drawing/2014/main" id="{BBA0DBE0-0B42-42C7-9AC4-89E0B1F41AC2}"/>
              </a:ext>
            </a:extLst>
          </p:cNvPr>
          <p:cNvSpPr txBox="1"/>
          <p:nvPr/>
        </p:nvSpPr>
        <p:spPr>
          <a:xfrm>
            <a:off x="4738689" y="5829105"/>
            <a:ext cx="530915" cy="219291"/>
          </a:xfrm>
          <a:prstGeom prst="rect">
            <a:avLst/>
          </a:prstGeom>
          <a:solidFill>
            <a:srgbClr val="FFFF00"/>
          </a:solidFill>
          <a:ln>
            <a:solidFill>
              <a:srgbClr val="FFFF00"/>
            </a:solidFill>
          </a:ln>
        </p:spPr>
        <p:txBody>
          <a:bodyPr wrap="none" rtlCol="0">
            <a:spAutoFit/>
          </a:bodyPr>
          <a:lstStyle/>
          <a:p>
            <a:r>
              <a:rPr lang="en-US" sz="825" dirty="0"/>
              <a:t>+/- 22 ft</a:t>
            </a:r>
          </a:p>
        </p:txBody>
      </p:sp>
      <p:sp>
        <p:nvSpPr>
          <p:cNvPr id="10" name="TextBox 9">
            <a:extLst>
              <a:ext uri="{FF2B5EF4-FFF2-40B4-BE49-F238E27FC236}">
                <a16:creationId xmlns:a16="http://schemas.microsoft.com/office/drawing/2014/main" id="{411F05A9-75CE-43C7-BEA8-4DB429EE3E5B}"/>
              </a:ext>
            </a:extLst>
          </p:cNvPr>
          <p:cNvSpPr txBox="1"/>
          <p:nvPr/>
        </p:nvSpPr>
        <p:spPr>
          <a:xfrm>
            <a:off x="7439027" y="5850536"/>
            <a:ext cx="530915" cy="219291"/>
          </a:xfrm>
          <a:prstGeom prst="rect">
            <a:avLst/>
          </a:prstGeom>
          <a:solidFill>
            <a:srgbClr val="FFFF00"/>
          </a:solidFill>
          <a:ln>
            <a:solidFill>
              <a:srgbClr val="FFFF00"/>
            </a:solidFill>
          </a:ln>
        </p:spPr>
        <p:txBody>
          <a:bodyPr wrap="none" rtlCol="0">
            <a:spAutoFit/>
          </a:bodyPr>
          <a:lstStyle/>
          <a:p>
            <a:r>
              <a:rPr lang="en-US" sz="825" dirty="0"/>
              <a:t>+/- 15 ft</a:t>
            </a:r>
          </a:p>
        </p:txBody>
      </p:sp>
      <p:sp>
        <p:nvSpPr>
          <p:cNvPr id="11" name="TextBox 10">
            <a:extLst>
              <a:ext uri="{FF2B5EF4-FFF2-40B4-BE49-F238E27FC236}">
                <a16:creationId xmlns:a16="http://schemas.microsoft.com/office/drawing/2014/main" id="{A24BB85C-5E2C-48DE-8426-4DE9F1DD5F76}"/>
              </a:ext>
            </a:extLst>
          </p:cNvPr>
          <p:cNvSpPr txBox="1"/>
          <p:nvPr/>
        </p:nvSpPr>
        <p:spPr>
          <a:xfrm>
            <a:off x="8703470" y="5864824"/>
            <a:ext cx="530915" cy="219291"/>
          </a:xfrm>
          <a:prstGeom prst="rect">
            <a:avLst/>
          </a:prstGeom>
          <a:solidFill>
            <a:srgbClr val="FFFF00"/>
          </a:solidFill>
          <a:ln>
            <a:solidFill>
              <a:srgbClr val="FFFF00"/>
            </a:solidFill>
          </a:ln>
        </p:spPr>
        <p:txBody>
          <a:bodyPr wrap="none" rtlCol="0">
            <a:spAutoFit/>
          </a:bodyPr>
          <a:lstStyle/>
          <a:p>
            <a:r>
              <a:rPr lang="en-US" sz="825" dirty="0"/>
              <a:t>+/- 20 ft</a:t>
            </a:r>
          </a:p>
        </p:txBody>
      </p:sp>
      <p:sp>
        <p:nvSpPr>
          <p:cNvPr id="13" name="TextBox 12">
            <a:extLst>
              <a:ext uri="{FF2B5EF4-FFF2-40B4-BE49-F238E27FC236}">
                <a16:creationId xmlns:a16="http://schemas.microsoft.com/office/drawing/2014/main" id="{BFA899F9-1B8B-49F1-97D9-441226DD17C5}"/>
              </a:ext>
            </a:extLst>
          </p:cNvPr>
          <p:cNvSpPr txBox="1"/>
          <p:nvPr/>
        </p:nvSpPr>
        <p:spPr>
          <a:xfrm>
            <a:off x="6049568" y="5829105"/>
            <a:ext cx="530915" cy="219291"/>
          </a:xfrm>
          <a:prstGeom prst="rect">
            <a:avLst/>
          </a:prstGeom>
          <a:solidFill>
            <a:srgbClr val="FFFF00"/>
          </a:solidFill>
          <a:ln>
            <a:solidFill>
              <a:srgbClr val="FFFF00"/>
            </a:solidFill>
          </a:ln>
        </p:spPr>
        <p:txBody>
          <a:bodyPr wrap="none" rtlCol="0">
            <a:spAutoFit/>
          </a:bodyPr>
          <a:lstStyle/>
          <a:p>
            <a:r>
              <a:rPr lang="en-US" sz="825" dirty="0"/>
              <a:t>+/- 19 ft</a:t>
            </a:r>
          </a:p>
        </p:txBody>
      </p:sp>
      <p:sp>
        <p:nvSpPr>
          <p:cNvPr id="3" name="Rectangle 2">
            <a:extLst>
              <a:ext uri="{FF2B5EF4-FFF2-40B4-BE49-F238E27FC236}">
                <a16:creationId xmlns:a16="http://schemas.microsoft.com/office/drawing/2014/main" id="{4839A3C0-E4B0-44B8-BA6D-E082145C7DF2}"/>
              </a:ext>
            </a:extLst>
          </p:cNvPr>
          <p:cNvSpPr/>
          <p:nvPr/>
        </p:nvSpPr>
        <p:spPr>
          <a:xfrm>
            <a:off x="3395664" y="2969113"/>
            <a:ext cx="488355" cy="1069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C9ABDCD9-9A83-4AB6-94F6-AC03382CCDB6}"/>
              </a:ext>
            </a:extLst>
          </p:cNvPr>
          <p:cNvSpPr/>
          <p:nvPr/>
        </p:nvSpPr>
        <p:spPr>
          <a:xfrm>
            <a:off x="2606180" y="2976454"/>
            <a:ext cx="794422" cy="9962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ectangle 14">
            <a:extLst>
              <a:ext uri="{FF2B5EF4-FFF2-40B4-BE49-F238E27FC236}">
                <a16:creationId xmlns:a16="http://schemas.microsoft.com/office/drawing/2014/main" id="{1E41BF3C-1F3A-4A8A-B659-88F3399BFD79}"/>
              </a:ext>
            </a:extLst>
          </p:cNvPr>
          <p:cNvSpPr/>
          <p:nvPr/>
        </p:nvSpPr>
        <p:spPr>
          <a:xfrm>
            <a:off x="3904638" y="2970162"/>
            <a:ext cx="768863" cy="10696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ectangle 15">
            <a:extLst>
              <a:ext uri="{FF2B5EF4-FFF2-40B4-BE49-F238E27FC236}">
                <a16:creationId xmlns:a16="http://schemas.microsoft.com/office/drawing/2014/main" id="{EA1923B8-4ACA-467A-9E07-0A3D56820518}"/>
              </a:ext>
            </a:extLst>
          </p:cNvPr>
          <p:cNvSpPr/>
          <p:nvPr/>
        </p:nvSpPr>
        <p:spPr>
          <a:xfrm>
            <a:off x="4692262" y="2969107"/>
            <a:ext cx="485275" cy="1069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Rectangle 16">
            <a:extLst>
              <a:ext uri="{FF2B5EF4-FFF2-40B4-BE49-F238E27FC236}">
                <a16:creationId xmlns:a16="http://schemas.microsoft.com/office/drawing/2014/main" id="{6B78C4A9-DB55-4035-86D7-04C37BBCCF59}"/>
              </a:ext>
            </a:extLst>
          </p:cNvPr>
          <p:cNvSpPr/>
          <p:nvPr/>
        </p:nvSpPr>
        <p:spPr>
          <a:xfrm>
            <a:off x="5194087" y="2973731"/>
            <a:ext cx="930488" cy="10696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Rectangle 17">
            <a:extLst>
              <a:ext uri="{FF2B5EF4-FFF2-40B4-BE49-F238E27FC236}">
                <a16:creationId xmlns:a16="http://schemas.microsoft.com/office/drawing/2014/main" id="{56E60062-E98F-4363-B79A-B83155E38D41}"/>
              </a:ext>
            </a:extLst>
          </p:cNvPr>
          <p:cNvSpPr/>
          <p:nvPr/>
        </p:nvSpPr>
        <p:spPr>
          <a:xfrm>
            <a:off x="6128159" y="2969101"/>
            <a:ext cx="409763" cy="1069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Rectangle 18">
            <a:extLst>
              <a:ext uri="{FF2B5EF4-FFF2-40B4-BE49-F238E27FC236}">
                <a16:creationId xmlns:a16="http://schemas.microsoft.com/office/drawing/2014/main" id="{C89FD8E8-EA10-452C-8EE3-D43B03E1EB7F}"/>
              </a:ext>
            </a:extLst>
          </p:cNvPr>
          <p:cNvSpPr/>
          <p:nvPr/>
        </p:nvSpPr>
        <p:spPr>
          <a:xfrm>
            <a:off x="6551405" y="2973723"/>
            <a:ext cx="870270" cy="10696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Rectangle 19">
            <a:extLst>
              <a:ext uri="{FF2B5EF4-FFF2-40B4-BE49-F238E27FC236}">
                <a16:creationId xmlns:a16="http://schemas.microsoft.com/office/drawing/2014/main" id="{89905036-48F7-4692-B9CD-DF71CED87F1A}"/>
              </a:ext>
            </a:extLst>
          </p:cNvPr>
          <p:cNvSpPr/>
          <p:nvPr/>
        </p:nvSpPr>
        <p:spPr>
          <a:xfrm>
            <a:off x="7435463" y="2969098"/>
            <a:ext cx="409763" cy="1069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a:extLst>
              <a:ext uri="{FF2B5EF4-FFF2-40B4-BE49-F238E27FC236}">
                <a16:creationId xmlns:a16="http://schemas.microsoft.com/office/drawing/2014/main" id="{25E850EE-49CD-45F1-AB5C-F1D4A0EA61CE}"/>
              </a:ext>
            </a:extLst>
          </p:cNvPr>
          <p:cNvSpPr/>
          <p:nvPr/>
        </p:nvSpPr>
        <p:spPr>
          <a:xfrm>
            <a:off x="7865872" y="2966493"/>
            <a:ext cx="759029" cy="10696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Rectangle 21">
            <a:extLst>
              <a:ext uri="{FF2B5EF4-FFF2-40B4-BE49-F238E27FC236}">
                <a16:creationId xmlns:a16="http://schemas.microsoft.com/office/drawing/2014/main" id="{C05D1374-23E9-4054-8CB1-4AE3003D95BB}"/>
              </a:ext>
            </a:extLst>
          </p:cNvPr>
          <p:cNvSpPr/>
          <p:nvPr/>
        </p:nvSpPr>
        <p:spPr>
          <a:xfrm>
            <a:off x="8639190" y="2965523"/>
            <a:ext cx="488355" cy="106960"/>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a:extLst>
              <a:ext uri="{FF2B5EF4-FFF2-40B4-BE49-F238E27FC236}">
                <a16:creationId xmlns:a16="http://schemas.microsoft.com/office/drawing/2014/main" id="{150BC9F5-361F-47CC-B697-3B6296F7A83E}"/>
              </a:ext>
            </a:extLst>
          </p:cNvPr>
          <p:cNvSpPr/>
          <p:nvPr/>
        </p:nvSpPr>
        <p:spPr>
          <a:xfrm>
            <a:off x="9137465" y="2970057"/>
            <a:ext cx="587543" cy="106960"/>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TextBox 7">
            <a:extLst>
              <a:ext uri="{FF2B5EF4-FFF2-40B4-BE49-F238E27FC236}">
                <a16:creationId xmlns:a16="http://schemas.microsoft.com/office/drawing/2014/main" id="{0EE7D2FB-1D25-4A4B-8A20-35A4C2C2603B}"/>
              </a:ext>
            </a:extLst>
          </p:cNvPr>
          <p:cNvSpPr txBox="1"/>
          <p:nvPr/>
        </p:nvSpPr>
        <p:spPr>
          <a:xfrm>
            <a:off x="1545435" y="2682283"/>
            <a:ext cx="1040214" cy="830997"/>
          </a:xfrm>
          <a:prstGeom prst="rect">
            <a:avLst/>
          </a:prstGeom>
          <a:solidFill>
            <a:srgbClr val="00FF00"/>
          </a:solidFill>
        </p:spPr>
        <p:txBody>
          <a:bodyPr wrap="square" rtlCol="0">
            <a:spAutoFit/>
          </a:bodyPr>
          <a:lstStyle/>
          <a:p>
            <a:pPr algn="ctr"/>
            <a:r>
              <a:rPr lang="en-US" sz="1200" dirty="0"/>
              <a:t>Green =</a:t>
            </a:r>
          </a:p>
          <a:p>
            <a:pPr algn="ctr"/>
            <a:r>
              <a:rPr lang="en-US" sz="1200" dirty="0"/>
              <a:t>Stranded</a:t>
            </a:r>
          </a:p>
          <a:p>
            <a:pPr algn="ctr"/>
            <a:r>
              <a:rPr lang="en-US" sz="1200" dirty="0"/>
              <a:t>Hydrocarbons</a:t>
            </a:r>
          </a:p>
        </p:txBody>
      </p:sp>
    </p:spTree>
    <p:extLst>
      <p:ext uri="{BB962C8B-B14F-4D97-AF65-F5344CB8AC3E}">
        <p14:creationId xmlns:p14="http://schemas.microsoft.com/office/powerpoint/2010/main" val="235973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053">
            <a:extLst>
              <a:ext uri="{FF2B5EF4-FFF2-40B4-BE49-F238E27FC236}">
                <a16:creationId xmlns:a16="http://schemas.microsoft.com/office/drawing/2014/main" id="{69F92738-7209-4B0F-BF04-CC14C5ABBFE0}"/>
              </a:ext>
            </a:extLst>
          </p:cNvPr>
          <p:cNvSpPr txBox="1">
            <a:spLocks noChangeArrowheads="1"/>
          </p:cNvSpPr>
          <p:nvPr/>
        </p:nvSpPr>
        <p:spPr>
          <a:xfrm>
            <a:off x="451262" y="1110762"/>
            <a:ext cx="11257808" cy="693893"/>
          </a:xfrm>
          <a:prstGeom prst="rect">
            <a:avLst/>
          </a:prstGeom>
        </p:spPr>
        <p:txBody>
          <a:bodyPr vert="horz" lIns="68580" tIns="34290" rIns="68580" bIns="34290" rtlCol="0" anchor="ct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C00000"/>
                </a:solidFill>
              </a:rPr>
              <a:t>2011 US Organic Shale Stage &amp; Cluster Spacing</a:t>
            </a:r>
          </a:p>
        </p:txBody>
      </p:sp>
      <p:pic>
        <p:nvPicPr>
          <p:cNvPr id="6" name="Picture 2054">
            <a:extLst>
              <a:ext uri="{FF2B5EF4-FFF2-40B4-BE49-F238E27FC236}">
                <a16:creationId xmlns:a16="http://schemas.microsoft.com/office/drawing/2014/main" id="{FBF52F6A-3707-4949-B3E0-94530342B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42" y="2274064"/>
            <a:ext cx="5389577" cy="312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057">
            <a:extLst>
              <a:ext uri="{FF2B5EF4-FFF2-40B4-BE49-F238E27FC236}">
                <a16:creationId xmlns:a16="http://schemas.microsoft.com/office/drawing/2014/main" id="{08334385-A77E-460F-A7B1-180ECC7BB26C}"/>
              </a:ext>
            </a:extLst>
          </p:cNvPr>
          <p:cNvSpPr txBox="1">
            <a:spLocks noChangeArrowheads="1"/>
          </p:cNvSpPr>
          <p:nvPr/>
        </p:nvSpPr>
        <p:spPr bwMode="auto">
          <a:xfrm>
            <a:off x="1445337" y="6234714"/>
            <a:ext cx="1503938"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350" dirty="0"/>
              <a:t>SPE 144326 (2011)</a:t>
            </a:r>
          </a:p>
        </p:txBody>
      </p:sp>
      <p:sp>
        <p:nvSpPr>
          <p:cNvPr id="9" name="TextBox 8">
            <a:extLst>
              <a:ext uri="{FF2B5EF4-FFF2-40B4-BE49-F238E27FC236}">
                <a16:creationId xmlns:a16="http://schemas.microsoft.com/office/drawing/2014/main" id="{01444FD9-C473-4146-825E-97F5F98EF91B}"/>
              </a:ext>
            </a:extLst>
          </p:cNvPr>
          <p:cNvSpPr txBox="1"/>
          <p:nvPr/>
        </p:nvSpPr>
        <p:spPr>
          <a:xfrm>
            <a:off x="3043615" y="5483156"/>
            <a:ext cx="5970032" cy="1015663"/>
          </a:xfrm>
          <a:prstGeom prst="rect">
            <a:avLst/>
          </a:prstGeom>
          <a:solidFill>
            <a:srgbClr val="FFFF00"/>
          </a:solidFill>
        </p:spPr>
        <p:txBody>
          <a:bodyPr wrap="none" rtlCol="0">
            <a:spAutoFit/>
          </a:bodyPr>
          <a:lstStyle/>
          <a:p>
            <a:pPr algn="ctr"/>
            <a:r>
              <a:rPr lang="en-US" sz="2000" dirty="0"/>
              <a:t>Early completions large unstimulated reservoir volume</a:t>
            </a:r>
          </a:p>
          <a:p>
            <a:pPr algn="ctr"/>
            <a:r>
              <a:rPr lang="en-US" sz="2000" dirty="0"/>
              <a:t>Significant stranded hydrocarbons</a:t>
            </a:r>
          </a:p>
          <a:p>
            <a:pPr algn="ctr"/>
            <a:r>
              <a:rPr lang="en-US" sz="2000" dirty="0"/>
              <a:t>Significant refrac potential</a:t>
            </a:r>
          </a:p>
        </p:txBody>
      </p:sp>
    </p:spTree>
    <p:extLst>
      <p:ext uri="{BB962C8B-B14F-4D97-AF65-F5344CB8AC3E}">
        <p14:creationId xmlns:p14="http://schemas.microsoft.com/office/powerpoint/2010/main" val="3191158438"/>
      </p:ext>
    </p:extLst>
  </p:cSld>
  <p:clrMapOvr>
    <a:masterClrMapping/>
  </p:clrMapOvr>
</p:sld>
</file>

<file path=ppt/theme/theme1.xml><?xml version="1.0" encoding="utf-8"?>
<a:theme xmlns:a="http://schemas.openxmlformats.org/drawingml/2006/main" name="Office Theme">
  <a:themeElements>
    <a:clrScheme name="SPE Conference Templates">
      <a:dk1>
        <a:srgbClr val="4D4D4F"/>
      </a:dk1>
      <a:lt1>
        <a:sysClr val="window" lastClr="FFFFFF"/>
      </a:lt1>
      <a:dk2>
        <a:srgbClr val="0046AD"/>
      </a:dk2>
      <a:lt2>
        <a:srgbClr val="EFEEED"/>
      </a:lt2>
      <a:accent1>
        <a:srgbClr val="F0AB00"/>
      </a:accent1>
      <a:accent2>
        <a:srgbClr val="F9D380"/>
      </a:accent2>
      <a:accent3>
        <a:srgbClr val="797DB0"/>
      </a:accent3>
      <a:accent4>
        <a:srgbClr val="363635"/>
      </a:accent4>
      <a:accent5>
        <a:srgbClr val="696968"/>
      </a:accent5>
      <a:accent6>
        <a:srgbClr val="A8A7A7"/>
      </a:accent6>
      <a:hlink>
        <a:srgbClr val="132E77"/>
      </a:hlink>
      <a:folHlink>
        <a:srgbClr val="797D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800" b="0" i="0" kern="1200" dirty="0" smtClean="0">
            <a:solidFill>
              <a:schemeClr val="tx1"/>
            </a:solidFill>
            <a:effectLst/>
            <a:latin typeface="+mn-lt"/>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1742</Words>
  <Application>Microsoft Office PowerPoint</Application>
  <PresentationFormat>Widescreen</PresentationFormat>
  <Paragraphs>193</Paragraphs>
  <Slides>25</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Organic Shale Refrac Optimization using the Extreme Limited Entry Process and Expandable Liners </vt:lpstr>
      <vt:lpstr>Executive Summary</vt:lpstr>
      <vt:lpstr>Expandable vs Cemented Liner Comparison</vt:lpstr>
      <vt:lpstr>PowerPoint Presentation</vt:lpstr>
      <vt:lpstr>PowerPoint Presentation</vt:lpstr>
      <vt:lpstr>Eagle Ford Pressure Monitor Well Data</vt:lpstr>
      <vt:lpstr>Midland Basin Wolfcamp Recovery Factor vs Cluster Spacing</vt:lpstr>
      <vt:lpstr>Midland Basin Wolfcamp RA Tracer Width at Wellbore</vt:lpstr>
      <vt:lpstr>PowerPoint Presentation</vt:lpstr>
      <vt:lpstr>PowerPoint Presentation</vt:lpstr>
      <vt:lpstr>Horizontal Organic Shale Refracs</vt:lpstr>
      <vt:lpstr>Infill Well Asymmetric Frac Closure Stress</vt:lpstr>
      <vt:lpstr>Depletion Mitigation Opportunities</vt:lpstr>
      <vt:lpstr>Depletion Mitigation Results</vt:lpstr>
      <vt:lpstr>Refrac vs Full Volume Preload Comparison</vt:lpstr>
      <vt:lpstr>Primary Well Refrac Issues</vt:lpstr>
      <vt:lpstr>PowerPoint Presentation</vt:lpstr>
      <vt:lpstr>Refrac Isolation Options</vt:lpstr>
      <vt:lpstr>Perforating Best Practices Horizontal Wells</vt:lpstr>
      <vt:lpstr>Perforation Cluster Optimization</vt:lpstr>
      <vt:lpstr>XLE Optimization Spreadsheet</vt:lpstr>
      <vt:lpstr>XLE and Fracture Driven Interactions</vt:lpstr>
      <vt:lpstr>XLE vs Diversion and Engineered Completions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Ivaylo Lazarov</dc:creator>
  <cp:lastModifiedBy>Robert Barba</cp:lastModifiedBy>
  <cp:revision>112</cp:revision>
  <cp:lastPrinted>2019-09-29T03:58:32Z</cp:lastPrinted>
  <dcterms:created xsi:type="dcterms:W3CDTF">2017-10-06T15:53:07Z</dcterms:created>
  <dcterms:modified xsi:type="dcterms:W3CDTF">2019-10-18T12:57:27Z</dcterms:modified>
</cp:coreProperties>
</file>